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7" r:id="rId2"/>
    <p:sldId id="258" r:id="rId3"/>
    <p:sldId id="259" r:id="rId4"/>
    <p:sldId id="264" r:id="rId5"/>
    <p:sldId id="260" r:id="rId6"/>
    <p:sldId id="266" r:id="rId7"/>
    <p:sldId id="265" r:id="rId8"/>
    <p:sldId id="269" r:id="rId9"/>
    <p:sldId id="270" r:id="rId10"/>
    <p:sldId id="276" r:id="rId11"/>
    <p:sldId id="313" r:id="rId12"/>
    <p:sldId id="278" r:id="rId13"/>
    <p:sldId id="271" r:id="rId14"/>
    <p:sldId id="274" r:id="rId15"/>
    <p:sldId id="288" r:id="rId16"/>
    <p:sldId id="310" r:id="rId17"/>
    <p:sldId id="289" r:id="rId18"/>
    <p:sldId id="291" r:id="rId19"/>
    <p:sldId id="302" r:id="rId20"/>
    <p:sldId id="292" r:id="rId21"/>
    <p:sldId id="293" r:id="rId22"/>
    <p:sldId id="294" r:id="rId23"/>
    <p:sldId id="295" r:id="rId24"/>
    <p:sldId id="300" r:id="rId25"/>
    <p:sldId id="303" r:id="rId26"/>
    <p:sldId id="304" r:id="rId27"/>
    <p:sldId id="307" r:id="rId28"/>
    <p:sldId id="305" r:id="rId29"/>
    <p:sldId id="306" r:id="rId30"/>
    <p:sldId id="314" r:id="rId31"/>
    <p:sldId id="290" r:id="rId32"/>
    <p:sldId id="299" r:id="rId33"/>
    <p:sldId id="297" r:id="rId34"/>
    <p:sldId id="273" r:id="rId35"/>
    <p:sldId id="282" r:id="rId36"/>
    <p:sldId id="283" r:id="rId37"/>
    <p:sldId id="285" r:id="rId38"/>
    <p:sldId id="286" r:id="rId39"/>
    <p:sldId id="298" r:id="rId40"/>
    <p:sldId id="316" r:id="rId41"/>
    <p:sldId id="312" r:id="rId42"/>
    <p:sldId id="301" r:id="rId43"/>
    <p:sldId id="308" r:id="rId44"/>
    <p:sldId id="311" r:id="rId45"/>
    <p:sldId id="315" r:id="rId46"/>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EC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9388" autoAdjust="0"/>
  </p:normalViewPr>
  <p:slideViewPr>
    <p:cSldViewPr snapToGrid="0">
      <p:cViewPr varScale="1">
        <p:scale>
          <a:sx n="102" d="100"/>
          <a:sy n="102" d="100"/>
        </p:scale>
        <p:origin x="90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B6CBD8-8655-458D-9EED-534EBE96AAD0}" type="datetimeFigureOut">
              <a:rPr lang="nl-BE" smtClean="0"/>
              <a:t>27/10/2018</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B01459-EB2A-4889-9CCC-3CE234520F60}" type="slidenum">
              <a:rPr lang="nl-BE" smtClean="0"/>
              <a:t>‹nr.›</a:t>
            </a:fld>
            <a:endParaRPr lang="nl-BE"/>
          </a:p>
        </p:txBody>
      </p:sp>
    </p:spTree>
    <p:extLst>
      <p:ext uri="{BB962C8B-B14F-4D97-AF65-F5344CB8AC3E}">
        <p14:creationId xmlns:p14="http://schemas.microsoft.com/office/powerpoint/2010/main" val="280170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F8B01459-EB2A-4889-9CCC-3CE234520F60}" type="slidenum">
              <a:rPr lang="nl-BE" smtClean="0"/>
              <a:t>1</a:t>
            </a:fld>
            <a:endParaRPr lang="nl-BE"/>
          </a:p>
        </p:txBody>
      </p:sp>
    </p:spTree>
    <p:extLst>
      <p:ext uri="{BB962C8B-B14F-4D97-AF65-F5344CB8AC3E}">
        <p14:creationId xmlns:p14="http://schemas.microsoft.com/office/powerpoint/2010/main" val="292712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F8B01459-EB2A-4889-9CCC-3CE234520F60}" type="slidenum">
              <a:rPr lang="nl-BE" smtClean="0"/>
              <a:t>3</a:t>
            </a:fld>
            <a:endParaRPr lang="nl-BE"/>
          </a:p>
        </p:txBody>
      </p:sp>
    </p:spTree>
    <p:extLst>
      <p:ext uri="{BB962C8B-B14F-4D97-AF65-F5344CB8AC3E}">
        <p14:creationId xmlns:p14="http://schemas.microsoft.com/office/powerpoint/2010/main" val="27655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Roland</a:t>
            </a:r>
          </a:p>
        </p:txBody>
      </p:sp>
      <p:sp>
        <p:nvSpPr>
          <p:cNvPr id="4" name="Tijdelijke aanduiding voor dianummer 3"/>
          <p:cNvSpPr>
            <a:spLocks noGrp="1"/>
          </p:cNvSpPr>
          <p:nvPr>
            <p:ph type="sldNum" sz="quarter" idx="10"/>
          </p:nvPr>
        </p:nvSpPr>
        <p:spPr/>
        <p:txBody>
          <a:bodyPr/>
          <a:lstStyle/>
          <a:p>
            <a:fld id="{8BA667F5-5F2F-469B-8C20-7A9FE975C0E6}" type="slidenum">
              <a:rPr lang="nl-BE" smtClean="0"/>
              <a:t>14</a:t>
            </a:fld>
            <a:endParaRPr lang="nl-BE"/>
          </a:p>
        </p:txBody>
      </p:sp>
    </p:spTree>
    <p:extLst>
      <p:ext uri="{BB962C8B-B14F-4D97-AF65-F5344CB8AC3E}">
        <p14:creationId xmlns:p14="http://schemas.microsoft.com/office/powerpoint/2010/main" val="25319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8B01459-EB2A-4889-9CCC-3CE234520F60}" type="slidenum">
              <a:rPr lang="nl-BE" smtClean="0"/>
              <a:t>20</a:t>
            </a:fld>
            <a:endParaRPr lang="nl-BE"/>
          </a:p>
        </p:txBody>
      </p:sp>
    </p:spTree>
    <p:extLst>
      <p:ext uri="{BB962C8B-B14F-4D97-AF65-F5344CB8AC3E}">
        <p14:creationId xmlns:p14="http://schemas.microsoft.com/office/powerpoint/2010/main" val="323058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8B01459-EB2A-4889-9CCC-3CE234520F60}" type="slidenum">
              <a:rPr lang="nl-BE" smtClean="0"/>
              <a:t>33</a:t>
            </a:fld>
            <a:endParaRPr lang="nl-BE"/>
          </a:p>
        </p:txBody>
      </p:sp>
    </p:spTree>
    <p:extLst>
      <p:ext uri="{BB962C8B-B14F-4D97-AF65-F5344CB8AC3E}">
        <p14:creationId xmlns:p14="http://schemas.microsoft.com/office/powerpoint/2010/main" val="381106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Bert</a:t>
            </a:r>
          </a:p>
        </p:txBody>
      </p:sp>
      <p:sp>
        <p:nvSpPr>
          <p:cNvPr id="4" name="Tijdelijke aanduiding voor dianummer 3"/>
          <p:cNvSpPr>
            <a:spLocks noGrp="1"/>
          </p:cNvSpPr>
          <p:nvPr>
            <p:ph type="sldNum" sz="quarter" idx="10"/>
          </p:nvPr>
        </p:nvSpPr>
        <p:spPr/>
        <p:txBody>
          <a:bodyPr/>
          <a:lstStyle/>
          <a:p>
            <a:fld id="{8BA667F5-5F2F-469B-8C20-7A9FE975C0E6}" type="slidenum">
              <a:rPr lang="nl-BE" smtClean="0"/>
              <a:t>34</a:t>
            </a:fld>
            <a:endParaRPr lang="nl-BE"/>
          </a:p>
        </p:txBody>
      </p:sp>
    </p:spTree>
    <p:extLst>
      <p:ext uri="{BB962C8B-B14F-4D97-AF65-F5344CB8AC3E}">
        <p14:creationId xmlns:p14="http://schemas.microsoft.com/office/powerpoint/2010/main" val="428433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3A73DB3-8EA7-431A-9CCF-C7BF23C45A9D}" type="datetime1">
              <a:rPr lang="nl-BE" smtClean="0"/>
              <a:t>27/10/2018</a:t>
            </a:fld>
            <a:endParaRPr lang="nl-BE"/>
          </a:p>
        </p:txBody>
      </p:sp>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209436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5F7F2C8-6E11-4853-8A35-DC67FBD7A882}" type="datetime1">
              <a:rPr lang="nl-BE" smtClean="0"/>
              <a:t>27/10/2018</a:t>
            </a:fld>
            <a:endParaRPr lang="nl-BE"/>
          </a:p>
        </p:txBody>
      </p:sp>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306192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161926C-63CC-457C-8897-779B1CC6DFF1}" type="datetime1">
              <a:rPr lang="nl-BE" smtClean="0"/>
              <a:t>27/10/2018</a:t>
            </a:fld>
            <a:endParaRPr lang="nl-BE"/>
          </a:p>
        </p:txBody>
      </p:sp>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373623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D968CE6B-B973-4EF2-BB4C-0C4892F09228}" type="datetime1">
              <a:rPr lang="nl-BE" smtClean="0"/>
              <a:t>27/10/2018</a:t>
            </a:fld>
            <a:endParaRPr lang="nl-BE"/>
          </a:p>
        </p:txBody>
      </p:sp>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23570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F7D0298-0F06-4799-88E4-FF307693D463}" type="datetime1">
              <a:rPr lang="nl-BE" smtClean="0"/>
              <a:t>27/10/2018</a:t>
            </a:fld>
            <a:endParaRPr lang="nl-BE"/>
          </a:p>
        </p:txBody>
      </p:sp>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397710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55DE95B-F574-4B3C-928A-406A97813F73}" type="datetime1">
              <a:rPr lang="nl-BE" smtClean="0"/>
              <a:t>27/10/2018</a:t>
            </a:fld>
            <a:endParaRPr lang="nl-BE"/>
          </a:p>
        </p:txBody>
      </p:sp>
      <p:sp>
        <p:nvSpPr>
          <p:cNvPr id="6" name="Tijdelijke aanduiding voor voettekst 5"/>
          <p:cNvSpPr>
            <a:spLocks noGrp="1"/>
          </p:cNvSpPr>
          <p:nvPr>
            <p:ph type="ftr" sz="quarter" idx="11"/>
          </p:nvPr>
        </p:nvSpPr>
        <p:spPr/>
        <p:txBody>
          <a:bodyPr/>
          <a:lstStyle/>
          <a:p>
            <a:r>
              <a:rPr lang="nl-BE"/>
              <a:t>JOSIANE VANGLABEKE      CKB GENT STAD              25.10.2018</a:t>
            </a:r>
          </a:p>
        </p:txBody>
      </p:sp>
      <p:sp>
        <p:nvSpPr>
          <p:cNvPr id="7" name="Tijdelijke aanduiding voor dianummer 6"/>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421026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AB7C2E78-B2AA-4529-A9FB-7D37DBFCD7E6}" type="datetime1">
              <a:rPr lang="nl-BE" smtClean="0"/>
              <a:t>27/10/2018</a:t>
            </a:fld>
            <a:endParaRPr lang="nl-BE"/>
          </a:p>
        </p:txBody>
      </p:sp>
      <p:sp>
        <p:nvSpPr>
          <p:cNvPr id="8" name="Tijdelijke aanduiding voor voettekst 7"/>
          <p:cNvSpPr>
            <a:spLocks noGrp="1"/>
          </p:cNvSpPr>
          <p:nvPr>
            <p:ph type="ftr" sz="quarter" idx="11"/>
          </p:nvPr>
        </p:nvSpPr>
        <p:spPr/>
        <p:txBody>
          <a:bodyPr/>
          <a:lstStyle/>
          <a:p>
            <a:r>
              <a:rPr lang="nl-BE"/>
              <a:t>JOSIANE VANGLABEKE      CKB GENT STAD              25.10.2018</a:t>
            </a:r>
          </a:p>
        </p:txBody>
      </p:sp>
      <p:sp>
        <p:nvSpPr>
          <p:cNvPr id="9" name="Tijdelijke aanduiding voor dianummer 8"/>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185287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7A0DF52A-8AED-451A-82CF-F74E240D2660}" type="datetime1">
              <a:rPr lang="nl-BE" smtClean="0"/>
              <a:t>27/10/2018</a:t>
            </a:fld>
            <a:endParaRPr lang="nl-BE"/>
          </a:p>
        </p:txBody>
      </p:sp>
      <p:sp>
        <p:nvSpPr>
          <p:cNvPr id="4" name="Tijdelijke aanduiding voor voettekst 3"/>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34439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5A05F3F-8245-4C97-A185-3FDD3E83D082}" type="datetime1">
              <a:rPr lang="nl-BE" smtClean="0"/>
              <a:t>27/10/2018</a:t>
            </a:fld>
            <a:endParaRPr lang="nl-BE"/>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4" name="Tijdelijke aanduiding voor dianummer 3"/>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214013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A2C6B33-129B-4027-B1C2-1E4DE016506B}" type="datetime1">
              <a:rPr lang="nl-BE" smtClean="0"/>
              <a:t>27/10/2018</a:t>
            </a:fld>
            <a:endParaRPr lang="nl-BE"/>
          </a:p>
        </p:txBody>
      </p:sp>
      <p:sp>
        <p:nvSpPr>
          <p:cNvPr id="6" name="Tijdelijke aanduiding voor voettekst 5"/>
          <p:cNvSpPr>
            <a:spLocks noGrp="1"/>
          </p:cNvSpPr>
          <p:nvPr>
            <p:ph type="ftr" sz="quarter" idx="11"/>
          </p:nvPr>
        </p:nvSpPr>
        <p:spPr/>
        <p:txBody>
          <a:bodyPr/>
          <a:lstStyle/>
          <a:p>
            <a:r>
              <a:rPr lang="nl-BE"/>
              <a:t>JOSIANE VANGLABEKE      CKB GENT STAD              25.10.2018</a:t>
            </a:r>
          </a:p>
        </p:txBody>
      </p:sp>
      <p:sp>
        <p:nvSpPr>
          <p:cNvPr id="7" name="Tijdelijke aanduiding voor dianummer 6"/>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396293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6E8E2C3-D88F-48FC-A9D2-5B2CAE77B30A}" type="datetime1">
              <a:rPr lang="nl-BE" smtClean="0"/>
              <a:t>27/10/2018</a:t>
            </a:fld>
            <a:endParaRPr lang="nl-BE"/>
          </a:p>
        </p:txBody>
      </p:sp>
      <p:sp>
        <p:nvSpPr>
          <p:cNvPr id="6" name="Tijdelijke aanduiding voor voettekst 5"/>
          <p:cNvSpPr>
            <a:spLocks noGrp="1"/>
          </p:cNvSpPr>
          <p:nvPr>
            <p:ph type="ftr" sz="quarter" idx="11"/>
          </p:nvPr>
        </p:nvSpPr>
        <p:spPr/>
        <p:txBody>
          <a:bodyPr/>
          <a:lstStyle/>
          <a:p>
            <a:r>
              <a:rPr lang="nl-BE"/>
              <a:t>JOSIANE VANGLABEKE      CKB GENT STAD              25.10.2018</a:t>
            </a:r>
          </a:p>
        </p:txBody>
      </p:sp>
      <p:sp>
        <p:nvSpPr>
          <p:cNvPr id="7" name="Tijdelijke aanduiding voor dianummer 6"/>
          <p:cNvSpPr>
            <a:spLocks noGrp="1"/>
          </p:cNvSpPr>
          <p:nvPr>
            <p:ph type="sldNum" sz="quarter" idx="12"/>
          </p:nvPr>
        </p:nvSpPr>
        <p:spPr/>
        <p:txBody>
          <a:bodyPr/>
          <a:lstStyle/>
          <a:p>
            <a:fld id="{13925635-12AB-4C38-B93D-EF5FD19CEFCA}" type="slidenum">
              <a:rPr lang="nl-BE" smtClean="0"/>
              <a:t>‹nr.›</a:t>
            </a:fld>
            <a:endParaRPr lang="nl-BE"/>
          </a:p>
        </p:txBody>
      </p:sp>
    </p:spTree>
    <p:extLst>
      <p:ext uri="{BB962C8B-B14F-4D97-AF65-F5344CB8AC3E}">
        <p14:creationId xmlns:p14="http://schemas.microsoft.com/office/powerpoint/2010/main" val="392629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380AF-2C06-4C37-B122-86F347892C61}" type="datetime1">
              <a:rPr lang="nl-BE" smtClean="0"/>
              <a:t>27/10/2018</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JOSIANE VANGLABEKE      CKB GENT STAD              25.10.2018</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25635-12AB-4C38-B93D-EF5FD19CEFCA}" type="slidenum">
              <a:rPr lang="nl-BE" smtClean="0"/>
              <a:t>‹nr.›</a:t>
            </a:fld>
            <a:endParaRPr lang="nl-BE"/>
          </a:p>
        </p:txBody>
      </p:sp>
    </p:spTree>
    <p:extLst>
      <p:ext uri="{BB962C8B-B14F-4D97-AF65-F5344CB8AC3E}">
        <p14:creationId xmlns:p14="http://schemas.microsoft.com/office/powerpoint/2010/main" val="333752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balat.kikirpa.be/object/24277" TargetMode="External"/><Relationship Id="rId2" Type="http://schemas.openxmlformats.org/officeDocument/2006/relationships/hyperlink" Target="http://balat.kikirpa.be/object/242192"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1854" y="132720"/>
            <a:ext cx="8864958" cy="1140251"/>
          </a:xfrm>
        </p:spPr>
        <p:txBody>
          <a:bodyPr>
            <a:normAutofit/>
          </a:bodyPr>
          <a:lstStyle/>
          <a:p>
            <a:r>
              <a:rPr lang="nl-BE" sz="6600" b="1" dirty="0">
                <a:solidFill>
                  <a:srgbClr val="0070C0"/>
                </a:solidFill>
              </a:rPr>
              <a:t>EVOLUTIELEER</a:t>
            </a:r>
          </a:p>
        </p:txBody>
      </p:sp>
      <p:sp>
        <p:nvSpPr>
          <p:cNvPr id="3" name="Ondertitel 2"/>
          <p:cNvSpPr>
            <a:spLocks noGrp="1"/>
          </p:cNvSpPr>
          <p:nvPr>
            <p:ph type="subTitle" idx="1"/>
          </p:nvPr>
        </p:nvSpPr>
        <p:spPr>
          <a:xfrm>
            <a:off x="1382333" y="5276049"/>
            <a:ext cx="9144000" cy="1008000"/>
          </a:xfrm>
        </p:spPr>
        <p:txBody>
          <a:bodyPr>
            <a:normAutofit/>
          </a:bodyPr>
          <a:lstStyle/>
          <a:p>
            <a:r>
              <a:rPr lang="nl-BE" b="1" dirty="0">
                <a:solidFill>
                  <a:srgbClr val="0070C0"/>
                </a:solidFill>
              </a:rPr>
              <a:t>van  een    </a:t>
            </a:r>
            <a:r>
              <a:rPr lang="nl-BE" sz="5400" b="1" dirty="0">
                <a:solidFill>
                  <a:srgbClr val="0070C0"/>
                </a:solidFill>
              </a:rPr>
              <a:t>INVENTARIS</a:t>
            </a:r>
            <a:endParaRPr lang="nl-BE" sz="5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316" y="1195803"/>
            <a:ext cx="7389737" cy="4025163"/>
          </a:xfrm>
          <a:prstGeom prst="rect">
            <a:avLst/>
          </a:prstGeom>
        </p:spPr>
      </p:pic>
      <p:sp>
        <p:nvSpPr>
          <p:cNvPr id="6" name="Tijdelijke aanduiding voor voettekst 5"/>
          <p:cNvSpPr>
            <a:spLocks noGrp="1"/>
          </p:cNvSpPr>
          <p:nvPr>
            <p:ph type="ftr" sz="quarter" idx="11"/>
          </p:nvPr>
        </p:nvSpPr>
        <p:spPr/>
        <p:txBody>
          <a:bodyPr/>
          <a:lstStyle/>
          <a:p>
            <a:r>
              <a:rPr lang="nl-BE"/>
              <a:t>JOSIANE VANGLABEKE      CKB GENT STAD              25.10.2018</a:t>
            </a:r>
          </a:p>
        </p:txBody>
      </p:sp>
      <p:sp>
        <p:nvSpPr>
          <p:cNvPr id="7" name="Tijdelijke aanduiding voor dianummer 6"/>
          <p:cNvSpPr>
            <a:spLocks noGrp="1"/>
          </p:cNvSpPr>
          <p:nvPr>
            <p:ph type="sldNum" sz="quarter" idx="12"/>
          </p:nvPr>
        </p:nvSpPr>
        <p:spPr/>
        <p:txBody>
          <a:bodyPr/>
          <a:lstStyle/>
          <a:p>
            <a:fld id="{13925635-12AB-4C38-B93D-EF5FD19CEFCA}" type="slidenum">
              <a:rPr lang="nl-BE" smtClean="0"/>
              <a:t>1</a:t>
            </a:fld>
            <a:endParaRPr lang="nl-BE"/>
          </a:p>
        </p:txBody>
      </p:sp>
    </p:spTree>
    <p:extLst>
      <p:ext uri="{BB962C8B-B14F-4D97-AF65-F5344CB8AC3E}">
        <p14:creationId xmlns:p14="http://schemas.microsoft.com/office/powerpoint/2010/main" val="187256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10868" y="440997"/>
            <a:ext cx="10277340" cy="5909310"/>
          </a:xfrm>
          <a:prstGeom prst="rect">
            <a:avLst/>
          </a:prstGeom>
          <a:noFill/>
        </p:spPr>
        <p:txBody>
          <a:bodyPr wrap="square" rtlCol="0">
            <a:spAutoFit/>
          </a:bodyPr>
          <a:lstStyle/>
          <a:p>
            <a:pPr algn="ctr"/>
            <a:r>
              <a:rPr lang="nl-BE" dirty="0"/>
              <a:t> </a:t>
            </a:r>
            <a:r>
              <a:rPr lang="nl-BE" sz="3600" b="1" dirty="0"/>
              <a:t>MAAR NOODZAAK DWINGT </a:t>
            </a:r>
          </a:p>
          <a:p>
            <a:pPr algn="ctr"/>
            <a:r>
              <a:rPr lang="nl-BE" sz="3600" b="1" dirty="0"/>
              <a:t>EIND  2016 =</a:t>
            </a:r>
          </a:p>
          <a:p>
            <a:pPr algn="ctr"/>
            <a:r>
              <a:rPr lang="nl-BE" sz="3600" b="1" dirty="0"/>
              <a:t> INVENTARIS SINT-ANTONIUS-ABT, MEULESTEDE</a:t>
            </a:r>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grpSp>
        <p:nvGrpSpPr>
          <p:cNvPr id="12" name="Group 139"/>
          <p:cNvGrpSpPr/>
          <p:nvPr/>
        </p:nvGrpSpPr>
        <p:grpSpPr>
          <a:xfrm>
            <a:off x="4218215" y="2189743"/>
            <a:ext cx="2575775" cy="3915177"/>
            <a:chOff x="0" y="0"/>
            <a:chExt cx="4002405" cy="6129201"/>
          </a:xfrm>
        </p:grpSpPr>
        <p:sp>
          <p:nvSpPr>
            <p:cNvPr id="13" name="Shape 196"/>
            <p:cNvSpPr/>
            <p:nvPr/>
          </p:nvSpPr>
          <p:spPr>
            <a:xfrm>
              <a:off x="0" y="0"/>
              <a:ext cx="4002405" cy="9144"/>
            </a:xfrm>
            <a:custGeom>
              <a:avLst/>
              <a:gdLst/>
              <a:ahLst/>
              <a:cxnLst/>
              <a:rect l="0" t="0" r="0" b="0"/>
              <a:pathLst>
                <a:path w="4002405" h="9144">
                  <a:moveTo>
                    <a:pt x="0" y="0"/>
                  </a:moveTo>
                  <a:lnTo>
                    <a:pt x="4002405" y="0"/>
                  </a:lnTo>
                  <a:lnTo>
                    <a:pt x="400240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nl-BE"/>
            </a:p>
          </p:txBody>
        </p:sp>
        <p:sp>
          <p:nvSpPr>
            <p:cNvPr id="14" name="Shape 197"/>
            <p:cNvSpPr/>
            <p:nvPr/>
          </p:nvSpPr>
          <p:spPr>
            <a:xfrm>
              <a:off x="4000500" y="54"/>
              <a:ext cx="9144" cy="6129147"/>
            </a:xfrm>
            <a:custGeom>
              <a:avLst/>
              <a:gdLst/>
              <a:ahLst/>
              <a:cxnLst/>
              <a:rect l="0" t="0" r="0" b="0"/>
              <a:pathLst>
                <a:path w="9144" h="6129147">
                  <a:moveTo>
                    <a:pt x="0" y="0"/>
                  </a:moveTo>
                  <a:lnTo>
                    <a:pt x="9144" y="0"/>
                  </a:lnTo>
                  <a:lnTo>
                    <a:pt x="9144" y="6129147"/>
                  </a:lnTo>
                  <a:lnTo>
                    <a:pt x="0" y="612914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nl-BE"/>
            </a:p>
          </p:txBody>
        </p:sp>
        <p:sp>
          <p:nvSpPr>
            <p:cNvPr id="15" name="Shape 198"/>
            <p:cNvSpPr/>
            <p:nvPr/>
          </p:nvSpPr>
          <p:spPr>
            <a:xfrm>
              <a:off x="0" y="6127675"/>
              <a:ext cx="4002405" cy="9144"/>
            </a:xfrm>
            <a:custGeom>
              <a:avLst/>
              <a:gdLst/>
              <a:ahLst/>
              <a:cxnLst/>
              <a:rect l="0" t="0" r="0" b="0"/>
              <a:pathLst>
                <a:path w="4002405" h="9144">
                  <a:moveTo>
                    <a:pt x="0" y="0"/>
                  </a:moveTo>
                  <a:lnTo>
                    <a:pt x="4002405" y="0"/>
                  </a:lnTo>
                  <a:lnTo>
                    <a:pt x="400240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nl-BE"/>
            </a:p>
          </p:txBody>
        </p:sp>
        <p:sp>
          <p:nvSpPr>
            <p:cNvPr id="16" name="Shape 199"/>
            <p:cNvSpPr/>
            <p:nvPr/>
          </p:nvSpPr>
          <p:spPr>
            <a:xfrm>
              <a:off x="0" y="54"/>
              <a:ext cx="9144" cy="6129147"/>
            </a:xfrm>
            <a:custGeom>
              <a:avLst/>
              <a:gdLst/>
              <a:ahLst/>
              <a:cxnLst/>
              <a:rect l="0" t="0" r="0" b="0"/>
              <a:pathLst>
                <a:path w="9144" h="6129147">
                  <a:moveTo>
                    <a:pt x="0" y="0"/>
                  </a:moveTo>
                  <a:lnTo>
                    <a:pt x="9144" y="0"/>
                  </a:lnTo>
                  <a:lnTo>
                    <a:pt x="9144" y="6129147"/>
                  </a:lnTo>
                  <a:lnTo>
                    <a:pt x="0" y="612914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nl-BE"/>
            </a:p>
          </p:txBody>
        </p:sp>
        <p:sp>
          <p:nvSpPr>
            <p:cNvPr id="17" name="Shape 200"/>
            <p:cNvSpPr/>
            <p:nvPr/>
          </p:nvSpPr>
          <p:spPr>
            <a:xfrm>
              <a:off x="1270" y="1324"/>
              <a:ext cx="3999865" cy="6125718"/>
            </a:xfrm>
            <a:custGeom>
              <a:avLst/>
              <a:gdLst/>
              <a:ahLst/>
              <a:cxnLst/>
              <a:rect l="0" t="0" r="0" b="0"/>
              <a:pathLst>
                <a:path w="3999865" h="6125718">
                  <a:moveTo>
                    <a:pt x="0" y="0"/>
                  </a:moveTo>
                  <a:lnTo>
                    <a:pt x="3999865" y="0"/>
                  </a:lnTo>
                  <a:lnTo>
                    <a:pt x="3999865" y="6125718"/>
                  </a:lnTo>
                  <a:lnTo>
                    <a:pt x="0" y="6125718"/>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nl-BE"/>
            </a:p>
          </p:txBody>
        </p:sp>
        <p:pic>
          <p:nvPicPr>
            <p:cNvPr id="18" name="Picture 13"/>
            <p:cNvPicPr/>
            <p:nvPr/>
          </p:nvPicPr>
          <p:blipFill>
            <a:blip r:embed="rId2"/>
            <a:stretch>
              <a:fillRect/>
            </a:stretch>
          </p:blipFill>
          <p:spPr>
            <a:xfrm>
              <a:off x="5207" y="5261"/>
              <a:ext cx="3991610" cy="6117463"/>
            </a:xfrm>
            <a:prstGeom prst="rect">
              <a:avLst/>
            </a:prstGeom>
          </p:spPr>
        </p:pic>
      </p:grpSp>
      <p:sp>
        <p:nvSpPr>
          <p:cNvPr id="19" name="Rectangle 9"/>
          <p:cNvSpPr>
            <a:spLocks noChangeArrowheads="1"/>
          </p:cNvSpPr>
          <p:nvPr/>
        </p:nvSpPr>
        <p:spPr bwMode="auto">
          <a:xfrm>
            <a:off x="1687132" y="89304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Inventaris opgesteld op 14 oktober 2016 door </a:t>
            </a:r>
            <a:endParaRPr kumimoji="0" lang="nl-BE" altLang="nl-BE"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mijnheer Roland Hebbelinck, secretaris,</a:t>
            </a:r>
            <a:endParaRPr kumimoji="0" lang="nl-BE" altLang="nl-BE"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mevrouw Marieke Coppieters, penningmeester, mevrouw Josiane Vanglabeke, lid,</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van de kerkfabriek Sint-Antonius Abt, Meulestede.</a:t>
            </a:r>
            <a:r>
              <a:rPr kumimoji="0" lang="nl-BE" altLang="nl-BE" sz="11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4" name="Tijdelijke aanduiding voor dianummer 3"/>
          <p:cNvSpPr>
            <a:spLocks noGrp="1"/>
          </p:cNvSpPr>
          <p:nvPr>
            <p:ph type="sldNum" sz="quarter" idx="12"/>
          </p:nvPr>
        </p:nvSpPr>
        <p:spPr/>
        <p:txBody>
          <a:bodyPr/>
          <a:lstStyle/>
          <a:p>
            <a:fld id="{13925635-12AB-4C38-B93D-EF5FD19CEFCA}" type="slidenum">
              <a:rPr lang="nl-BE" smtClean="0"/>
              <a:t>10</a:t>
            </a:fld>
            <a:endParaRPr lang="nl-BE"/>
          </a:p>
        </p:txBody>
      </p:sp>
    </p:spTree>
    <p:extLst>
      <p:ext uri="{BB962C8B-B14F-4D97-AF65-F5344CB8AC3E}">
        <p14:creationId xmlns:p14="http://schemas.microsoft.com/office/powerpoint/2010/main" val="297894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10868" y="440997"/>
            <a:ext cx="10882418" cy="6463308"/>
          </a:xfrm>
          <a:prstGeom prst="rect">
            <a:avLst/>
          </a:prstGeom>
          <a:noFill/>
        </p:spPr>
        <p:txBody>
          <a:bodyPr wrap="square" rtlCol="0">
            <a:spAutoFit/>
          </a:bodyPr>
          <a:lstStyle/>
          <a:p>
            <a:pPr algn="ctr"/>
            <a:r>
              <a:rPr lang="nl-BE" sz="3600" b="1" dirty="0"/>
              <a:t>INVENTARIS SINT-ANTONIUS-ABT, MEULESTEDE</a:t>
            </a:r>
          </a:p>
          <a:p>
            <a:endParaRPr lang="nl-BE" sz="3600" b="1" dirty="0"/>
          </a:p>
          <a:p>
            <a:r>
              <a:rPr lang="nl-BE" sz="3600" b="1" dirty="0"/>
              <a:t>SAMENWERKING TUSSEN LEDEN VAN DE KERKFABRIEK:</a:t>
            </a:r>
          </a:p>
          <a:p>
            <a:endParaRPr lang="nl-BE" sz="3600" b="1" dirty="0"/>
          </a:p>
          <a:p>
            <a:r>
              <a:rPr lang="nl-BE" sz="3600" b="1" dirty="0"/>
              <a:t>1 PERSOON NAM ALLES UIT DE KASTEN;</a:t>
            </a:r>
          </a:p>
          <a:p>
            <a:endParaRPr lang="nl-BE" sz="3600" b="1" dirty="0"/>
          </a:p>
          <a:p>
            <a:r>
              <a:rPr lang="nl-BE" sz="3600" b="1" dirty="0"/>
              <a:t>2 PERSONEN NOTEERDEN MET ZO VEEL MOGELIJK DETAILS; </a:t>
            </a:r>
          </a:p>
          <a:p>
            <a:r>
              <a:rPr lang="nl-BE" sz="3600" b="1" dirty="0"/>
              <a:t>1 PERSOON NAM FOTO’S.</a:t>
            </a:r>
          </a:p>
          <a:p>
            <a:endParaRPr lang="nl-BE" sz="3600" b="1" dirty="0"/>
          </a:p>
          <a:p>
            <a:r>
              <a:rPr lang="nl-BE" sz="3600" b="1" dirty="0"/>
              <a:t>ALLE OBJECTEN WERDEN IN EEN BOEKWERK GEGOTEN</a:t>
            </a:r>
            <a:endParaRPr lang="nl-BE" dirty="0"/>
          </a:p>
          <a:p>
            <a:endParaRPr lang="nl-BE" dirty="0"/>
          </a:p>
        </p:txBody>
      </p:sp>
      <p:sp>
        <p:nvSpPr>
          <p:cNvPr id="19" name="Rectangle 9"/>
          <p:cNvSpPr>
            <a:spLocks noChangeArrowheads="1"/>
          </p:cNvSpPr>
          <p:nvPr/>
        </p:nvSpPr>
        <p:spPr bwMode="auto">
          <a:xfrm>
            <a:off x="1687132" y="89304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Inventaris opgesteld op 14 oktober 2016 door </a:t>
            </a:r>
            <a:endParaRPr kumimoji="0" lang="nl-BE" altLang="nl-BE"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mijnheer Roland Hebbelinck, secretaris,</a:t>
            </a:r>
            <a:endParaRPr kumimoji="0" lang="nl-BE" altLang="nl-BE"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mevrouw Marieke Coppieters, penningmeester, mevrouw Josiane Vanglabeke, lid,</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1" i="0" u="none" strike="noStrike" cap="none" normalizeH="0" baseline="0">
                <a:ln>
                  <a:noFill/>
                </a:ln>
                <a:solidFill>
                  <a:srgbClr val="000000"/>
                </a:solidFill>
                <a:effectLst/>
                <a:latin typeface="Arial" panose="020B0604020202020204" pitchFamily="34" charset="0"/>
                <a:ea typeface="Calibri" panose="020F0502020204030204" pitchFamily="34" charset="0"/>
              </a:rPr>
              <a:t>van de kerkfabriek Sint-Antonius Abt, Meulestede.</a:t>
            </a:r>
            <a:r>
              <a:rPr kumimoji="0" lang="nl-BE" altLang="nl-BE" sz="11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4" name="Tijdelijke aanduiding voor dianummer 3"/>
          <p:cNvSpPr>
            <a:spLocks noGrp="1"/>
          </p:cNvSpPr>
          <p:nvPr>
            <p:ph type="sldNum" sz="quarter" idx="12"/>
          </p:nvPr>
        </p:nvSpPr>
        <p:spPr/>
        <p:txBody>
          <a:bodyPr/>
          <a:lstStyle/>
          <a:p>
            <a:fld id="{13925635-12AB-4C38-B93D-EF5FD19CEFCA}" type="slidenum">
              <a:rPr lang="nl-BE" smtClean="0"/>
              <a:t>11</a:t>
            </a:fld>
            <a:endParaRPr lang="nl-BE"/>
          </a:p>
        </p:txBody>
      </p:sp>
    </p:spTree>
    <p:extLst>
      <p:ext uri="{BB962C8B-B14F-4D97-AF65-F5344CB8AC3E}">
        <p14:creationId xmlns:p14="http://schemas.microsoft.com/office/powerpoint/2010/main" val="259937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 11"/>
          <p:cNvGraphicFramePr>
            <a:graphicFrameLocks noGrp="1"/>
          </p:cNvGraphicFramePr>
          <p:nvPr>
            <p:extLst>
              <p:ext uri="{D42A27DB-BD31-4B8C-83A1-F6EECF244321}">
                <p14:modId xmlns:p14="http://schemas.microsoft.com/office/powerpoint/2010/main" val="2257699071"/>
              </p:ext>
            </p:extLst>
          </p:nvPr>
        </p:nvGraphicFramePr>
        <p:xfrm>
          <a:off x="476517" y="746974"/>
          <a:ext cx="11436439" cy="5536101"/>
        </p:xfrm>
        <a:graphic>
          <a:graphicData uri="http://schemas.openxmlformats.org/drawingml/2006/table">
            <a:tbl>
              <a:tblPr firstRow="1" bandRow="1">
                <a:tableStyleId>{2D5ABB26-0587-4C30-8999-92F81FD0307C}</a:tableStyleId>
              </a:tblPr>
              <a:tblGrid>
                <a:gridCol w="4292161">
                  <a:extLst>
                    <a:ext uri="{9D8B030D-6E8A-4147-A177-3AD203B41FA5}">
                      <a16:colId xmlns:a16="http://schemas.microsoft.com/office/drawing/2014/main" val="20000"/>
                    </a:ext>
                  </a:extLst>
                </a:gridCol>
                <a:gridCol w="7144278">
                  <a:extLst>
                    <a:ext uri="{9D8B030D-6E8A-4147-A177-3AD203B41FA5}">
                      <a16:colId xmlns:a16="http://schemas.microsoft.com/office/drawing/2014/main" val="20001"/>
                    </a:ext>
                  </a:extLst>
                </a:gridCol>
              </a:tblGrid>
              <a:tr h="5536101">
                <a:tc>
                  <a:txBody>
                    <a:bodyPr/>
                    <a:lstStyle/>
                    <a:p>
                      <a:endParaRPr lang="nl-BE" dirty="0"/>
                    </a:p>
                    <a:p>
                      <a:endParaRPr lang="nl-BE" dirty="0"/>
                    </a:p>
                  </a:txBody>
                  <a:tcPr/>
                </a:tc>
                <a:tc>
                  <a:txBody>
                    <a:bodyPr/>
                    <a:lstStyle/>
                    <a:p>
                      <a:endParaRPr lang="nl-BE" dirty="0"/>
                    </a:p>
                  </a:txBody>
                  <a:tcPr/>
                </a:tc>
                <a:extLst>
                  <a:ext uri="{0D108BD9-81ED-4DB2-BD59-A6C34878D82A}">
                    <a16:rowId xmlns:a16="http://schemas.microsoft.com/office/drawing/2014/main" val="10000"/>
                  </a:ext>
                </a:extLst>
              </a:tr>
            </a:tbl>
          </a:graphicData>
        </a:graphic>
      </p:graphicFrame>
      <p:pic>
        <p:nvPicPr>
          <p:cNvPr id="13" name="Afbeelding 12" descr="C:\Users\josianevanglabeke\Pictures\SintAntoniusAbt\P12102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518" y="585894"/>
            <a:ext cx="2876550" cy="4747341"/>
          </a:xfrm>
          <a:prstGeom prst="rect">
            <a:avLst/>
          </a:prstGeom>
          <a:noFill/>
          <a:ln>
            <a:noFill/>
          </a:ln>
        </p:spPr>
      </p:pic>
      <p:graphicFrame>
        <p:nvGraphicFramePr>
          <p:cNvPr id="14" name="Tabel 13"/>
          <p:cNvGraphicFramePr>
            <a:graphicFrameLocks noGrp="1"/>
          </p:cNvGraphicFramePr>
          <p:nvPr>
            <p:extLst>
              <p:ext uri="{D42A27DB-BD31-4B8C-83A1-F6EECF244321}">
                <p14:modId xmlns:p14="http://schemas.microsoft.com/office/powerpoint/2010/main" val="919003144"/>
              </p:ext>
            </p:extLst>
          </p:nvPr>
        </p:nvGraphicFramePr>
        <p:xfrm>
          <a:off x="3781366" y="595823"/>
          <a:ext cx="2178563" cy="6217920"/>
        </p:xfrm>
        <a:graphic>
          <a:graphicData uri="http://schemas.openxmlformats.org/drawingml/2006/table">
            <a:tbl>
              <a:tblPr firstRow="1" bandRow="1">
                <a:tableStyleId>{2D5ABB26-0587-4C30-8999-92F81FD0307C}</a:tableStyleId>
              </a:tblPr>
              <a:tblGrid>
                <a:gridCol w="2178563">
                  <a:extLst>
                    <a:ext uri="{9D8B030D-6E8A-4147-A177-3AD203B41FA5}">
                      <a16:colId xmlns:a16="http://schemas.microsoft.com/office/drawing/2014/main" val="20000"/>
                    </a:ext>
                  </a:extLst>
                </a:gridCol>
              </a:tblGrid>
              <a:tr h="4880013">
                <a:tc>
                  <a:txBody>
                    <a:bodyPr/>
                    <a:lstStyle/>
                    <a:p>
                      <a:r>
                        <a:rPr lang="nl-BE" sz="2000" b="1" dirty="0"/>
                        <a:t>Titel                                                                      Foto KF</a:t>
                      </a:r>
                    </a:p>
                    <a:p>
                      <a:r>
                        <a:rPr lang="nl-BE" sz="2000" b="1" dirty="0"/>
                        <a:t>Objectnaam</a:t>
                      </a:r>
                    </a:p>
                    <a:p>
                      <a:r>
                        <a:rPr lang="nl-BE" sz="2000" b="1" dirty="0"/>
                        <a:t>Materialen</a:t>
                      </a:r>
                    </a:p>
                    <a:p>
                      <a:r>
                        <a:rPr lang="nl-BE" sz="2000" b="1" dirty="0"/>
                        <a:t>Technieken</a:t>
                      </a:r>
                    </a:p>
                    <a:p>
                      <a:r>
                        <a:rPr lang="nl-BE" sz="2000" b="1" dirty="0"/>
                        <a:t>Stijl</a:t>
                      </a:r>
                    </a:p>
                    <a:p>
                      <a:r>
                        <a:rPr lang="nl-BE" sz="2000" b="1" dirty="0"/>
                        <a:t>Afmetingen</a:t>
                      </a:r>
                    </a:p>
                    <a:p>
                      <a:r>
                        <a:rPr lang="nl-BE" sz="2000" b="1" dirty="0"/>
                        <a:t>Exemplaren</a:t>
                      </a:r>
                    </a:p>
                    <a:p>
                      <a:r>
                        <a:rPr lang="nl-BE" sz="2000" b="1" dirty="0"/>
                        <a:t>Onderdelen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b="1" kern="1200" dirty="0">
                          <a:solidFill>
                            <a:schemeClr val="tx1"/>
                          </a:solidFill>
                          <a:effectLst/>
                          <a:latin typeface="+mn-lt"/>
                          <a:ea typeface="+mn-ea"/>
                          <a:cs typeface="+mn-cs"/>
                        </a:rPr>
                        <a:t>Objectcategorie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b="1" kern="1200" dirty="0">
                          <a:solidFill>
                            <a:schemeClr val="tx1"/>
                          </a:solidFill>
                          <a:effectLst/>
                          <a:latin typeface="+mn-lt"/>
                          <a:ea typeface="+mn-ea"/>
                          <a:cs typeface="+mn-cs"/>
                        </a:rPr>
                        <a:t>Omschrijving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b="1" kern="1200" dirty="0">
                          <a:solidFill>
                            <a:schemeClr val="tx1"/>
                          </a:solidFill>
                          <a:effectLst/>
                          <a:latin typeface="+mn-lt"/>
                          <a:ea typeface="+mn-ea"/>
                          <a:cs typeface="+mn-cs"/>
                        </a:rPr>
                        <a:t>Plaats kerk</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b="1" kern="1200" dirty="0">
                          <a:solidFill>
                            <a:schemeClr val="tx1"/>
                          </a:solidFill>
                          <a:effectLst/>
                          <a:latin typeface="+mn-lt"/>
                          <a:ea typeface="+mn-ea"/>
                          <a:cs typeface="+mn-cs"/>
                        </a:rPr>
                        <a:t>toestand</a:t>
                      </a:r>
                    </a:p>
                    <a:p>
                      <a:endParaRPr lang="nl-BE" dirty="0"/>
                    </a:p>
                  </a:txBody>
                  <a:tcPr/>
                </a:tc>
                <a:extLst>
                  <a:ext uri="{0D108BD9-81ED-4DB2-BD59-A6C34878D82A}">
                    <a16:rowId xmlns:a16="http://schemas.microsoft.com/office/drawing/2014/main" val="10000"/>
                  </a:ext>
                </a:extLst>
              </a:tr>
              <a:tr h="354910">
                <a:tc>
                  <a:txBody>
                    <a:bodyPr/>
                    <a:lstStyle/>
                    <a:p>
                      <a:endParaRPr lang="nl-BE" dirty="0"/>
                    </a:p>
                  </a:txBody>
                  <a:tcPr/>
                </a:tc>
                <a:extLst>
                  <a:ext uri="{0D108BD9-81ED-4DB2-BD59-A6C34878D82A}">
                    <a16:rowId xmlns:a16="http://schemas.microsoft.com/office/drawing/2014/main" val="10001"/>
                  </a:ext>
                </a:extLst>
              </a:tr>
            </a:tbl>
          </a:graphicData>
        </a:graphic>
      </p:graphicFrame>
      <p:graphicFrame>
        <p:nvGraphicFramePr>
          <p:cNvPr id="15" name="Tabel 14"/>
          <p:cNvGraphicFramePr>
            <a:graphicFrameLocks noGrp="1"/>
          </p:cNvGraphicFramePr>
          <p:nvPr>
            <p:extLst>
              <p:ext uri="{D42A27DB-BD31-4B8C-83A1-F6EECF244321}">
                <p14:modId xmlns:p14="http://schemas.microsoft.com/office/powerpoint/2010/main" val="867917182"/>
              </p:ext>
            </p:extLst>
          </p:nvPr>
        </p:nvGraphicFramePr>
        <p:xfrm>
          <a:off x="5600701" y="565100"/>
          <a:ext cx="6340942" cy="5577840"/>
        </p:xfrm>
        <a:graphic>
          <a:graphicData uri="http://schemas.openxmlformats.org/drawingml/2006/table">
            <a:tbl>
              <a:tblPr firstRow="1" bandRow="1">
                <a:tableStyleId>{2D5ABB26-0587-4C30-8999-92F81FD0307C}</a:tableStyleId>
              </a:tblPr>
              <a:tblGrid>
                <a:gridCol w="6340942">
                  <a:extLst>
                    <a:ext uri="{9D8B030D-6E8A-4147-A177-3AD203B41FA5}">
                      <a16:colId xmlns:a16="http://schemas.microsoft.com/office/drawing/2014/main" val="20000"/>
                    </a:ext>
                  </a:extLst>
                </a:gridCol>
              </a:tblGrid>
              <a:tr h="4768135">
                <a:tc>
                  <a:txBody>
                    <a:bodyPr/>
                    <a:lstStyle/>
                    <a:p>
                      <a:r>
                        <a:rPr lang="nl-BE" sz="2000" b="1" dirty="0"/>
                        <a:t>Sint-Antonius Abt</a:t>
                      </a:r>
                    </a:p>
                    <a:p>
                      <a:r>
                        <a:rPr lang="nl-BE" sz="2000" b="1" dirty="0"/>
                        <a:t>15</a:t>
                      </a:r>
                    </a:p>
                    <a:p>
                      <a:r>
                        <a:rPr lang="nl-BE" sz="2000" b="1" dirty="0"/>
                        <a:t>Beeldhouwwerk</a:t>
                      </a:r>
                      <a:r>
                        <a:rPr lang="nl-BE" sz="2000" b="1" baseline="0" dirty="0"/>
                        <a:t> : Sint Antonius Abt</a:t>
                      </a:r>
                    </a:p>
                    <a:p>
                      <a:r>
                        <a:rPr lang="nl-BE" sz="2000" b="1" baseline="0" dirty="0"/>
                        <a:t>Gips</a:t>
                      </a:r>
                    </a:p>
                    <a:p>
                      <a:r>
                        <a:rPr lang="nl-BE" sz="2000" b="1" baseline="0" dirty="0"/>
                        <a:t>Gepolychromeerd</a:t>
                      </a:r>
                    </a:p>
                    <a:p>
                      <a:r>
                        <a:rPr lang="nl-BE" sz="2000" b="1" baseline="0" dirty="0"/>
                        <a:t>Neogotiek</a:t>
                      </a:r>
                    </a:p>
                    <a:p>
                      <a:r>
                        <a:rPr lang="nl-BE" sz="2000" b="1" baseline="0" dirty="0"/>
                        <a:t>hoogte : 110-150 cm</a:t>
                      </a:r>
                    </a:p>
                    <a:p>
                      <a:r>
                        <a:rPr lang="nl-BE" sz="2000" b="1" baseline="0" dirty="0"/>
                        <a:t>1</a:t>
                      </a:r>
                    </a:p>
                    <a:p>
                      <a:r>
                        <a:rPr lang="nl-BE" sz="2000" b="1" baseline="0" dirty="0"/>
                        <a:t>1</a:t>
                      </a:r>
                    </a:p>
                    <a:p>
                      <a:r>
                        <a:rPr lang="nl-BE" sz="2000" b="1" baseline="0" dirty="0"/>
                        <a:t>Beeldhouwwerken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b="1" kern="1200" dirty="0">
                          <a:solidFill>
                            <a:schemeClr val="tx1"/>
                          </a:solidFill>
                          <a:effectLst/>
                          <a:latin typeface="+mn-lt"/>
                          <a:ea typeface="+mn-ea"/>
                          <a:cs typeface="+mn-cs"/>
                        </a:rPr>
                        <a:t>Heilige Antonius abt op achtzijdige, hangende sokkel met bladwerk en schild met monogram. Antonius abt heeft in zijn linkerhand een boek en in zijn rechterhand een staf met kruis als bekroning. Naast hem staat een varken. Onder het beeld hangt een halfcirkelvormige kaarsenhouder.  </a:t>
                      </a:r>
                    </a:p>
                    <a:p>
                      <a:r>
                        <a:rPr lang="nl-BE" sz="2000" b="1" dirty="0"/>
                        <a:t>Schip rechterzijde</a:t>
                      </a:r>
                    </a:p>
                    <a:p>
                      <a:r>
                        <a:rPr lang="nl-BE" sz="2000" b="1" dirty="0"/>
                        <a:t>Redelijk goed</a:t>
                      </a:r>
                    </a:p>
                  </a:txBody>
                  <a:tcPr/>
                </a:tc>
                <a:extLst>
                  <a:ext uri="{0D108BD9-81ED-4DB2-BD59-A6C34878D82A}">
                    <a16:rowId xmlns:a16="http://schemas.microsoft.com/office/drawing/2014/main" val="10000"/>
                  </a:ext>
                </a:extLst>
              </a:tr>
            </a:tbl>
          </a:graphicData>
        </a:graphic>
      </p:graphicFrame>
      <p:sp>
        <p:nvSpPr>
          <p:cNvPr id="2" name="Tijdelijke aanduiding voor voettekst 1"/>
          <p:cNvSpPr>
            <a:spLocks noGrp="1"/>
          </p:cNvSpPr>
          <p:nvPr>
            <p:ph type="ftr" sz="quarter" idx="11"/>
          </p:nvPr>
        </p:nvSpPr>
        <p:spPr/>
        <p:txBody>
          <a:bodyPr/>
          <a:lstStyle/>
          <a:p>
            <a:r>
              <a:rPr lang="nl-BE" dirty="0"/>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12</a:t>
            </a:fld>
            <a:endParaRPr lang="nl-BE"/>
          </a:p>
        </p:txBody>
      </p:sp>
    </p:spTree>
    <p:extLst>
      <p:ext uri="{BB962C8B-B14F-4D97-AF65-F5344CB8AC3E}">
        <p14:creationId xmlns:p14="http://schemas.microsoft.com/office/powerpoint/2010/main" val="394558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0244" y="382743"/>
            <a:ext cx="11043556" cy="1754326"/>
          </a:xfrm>
          <a:prstGeom prst="rect">
            <a:avLst/>
          </a:prstGeom>
          <a:noFill/>
        </p:spPr>
        <p:txBody>
          <a:bodyPr wrap="square" rtlCol="0">
            <a:spAutoFit/>
          </a:bodyPr>
          <a:lstStyle/>
          <a:p>
            <a:pPr algn="ctr"/>
            <a:r>
              <a:rPr lang="nl-BE" sz="3600" b="1" cap="all" dirty="0"/>
              <a:t>Sint-Antonius-Abt: Pilootproject</a:t>
            </a:r>
          </a:p>
          <a:p>
            <a:pPr algn="ctr"/>
            <a:r>
              <a:rPr lang="nl-BE" sz="3600" b="1" dirty="0"/>
              <a:t>EN NU BEGINT HET ECHTE WERK</a:t>
            </a:r>
            <a:endParaRPr lang="nl-BE" sz="3600" b="1" cap="all" dirty="0"/>
          </a:p>
          <a:p>
            <a:pPr algn="ctr"/>
            <a:r>
              <a:rPr lang="nl-BE" sz="3600" b="1" cap="all" dirty="0"/>
              <a:t>I.s.m. </a:t>
            </a:r>
            <a:r>
              <a:rPr lang="nl-BE" sz="3600" b="1" cap="all" dirty="0" err="1"/>
              <a:t>bert</a:t>
            </a:r>
            <a:r>
              <a:rPr lang="nl-BE" sz="3600" b="1" cap="all" dirty="0"/>
              <a:t> van der </a:t>
            </a:r>
            <a:r>
              <a:rPr lang="nl-BE" sz="3600" b="1" cap="all" dirty="0" err="1"/>
              <a:t>veken</a:t>
            </a:r>
            <a:r>
              <a:rPr lang="nl-BE" sz="3600" b="1" cap="all" dirty="0"/>
              <a:t> en </a:t>
            </a:r>
            <a:r>
              <a:rPr lang="nl-BE" sz="3600" b="1" cap="all" dirty="0" err="1"/>
              <a:t>annemie</a:t>
            </a:r>
            <a:r>
              <a:rPr lang="nl-BE" sz="3600" b="1" cap="all" dirty="0"/>
              <a:t> van </a:t>
            </a:r>
            <a:r>
              <a:rPr lang="nl-BE" sz="3600" b="1" cap="all" dirty="0" err="1"/>
              <a:t>dyck</a:t>
            </a:r>
            <a:endParaRPr lang="nl-BE" sz="3600" b="1" dirty="0"/>
          </a:p>
        </p:txBody>
      </p:sp>
      <p:sp>
        <p:nvSpPr>
          <p:cNvPr id="5" name="Tekstvak 4"/>
          <p:cNvSpPr txBox="1"/>
          <p:nvPr/>
        </p:nvSpPr>
        <p:spPr>
          <a:xfrm>
            <a:off x="617990" y="2538549"/>
            <a:ext cx="11230378" cy="3416320"/>
          </a:xfrm>
          <a:prstGeom prst="rect">
            <a:avLst/>
          </a:prstGeom>
          <a:noFill/>
        </p:spPr>
        <p:txBody>
          <a:bodyPr wrap="square" rtlCol="0">
            <a:spAutoFit/>
          </a:bodyPr>
          <a:lstStyle/>
          <a:p>
            <a:pPr marL="742950" indent="-742950">
              <a:buAutoNum type="arabicPeriod"/>
            </a:pPr>
            <a:r>
              <a:rPr lang="nl-BE" sz="3600" b="1" u="sng" dirty="0">
                <a:solidFill>
                  <a:srgbClr val="0070C0"/>
                </a:solidFill>
              </a:rPr>
              <a:t>BEPALEN WIE DOET WAT </a:t>
            </a:r>
            <a:r>
              <a:rPr lang="nl-BE" sz="3600" b="1" dirty="0"/>
              <a:t>= SAMENSTELLEN VAN</a:t>
            </a:r>
          </a:p>
          <a:p>
            <a:r>
              <a:rPr lang="nl-BE" sz="3600" b="1" dirty="0"/>
              <a:t>	</a:t>
            </a:r>
          </a:p>
          <a:p>
            <a:pPr marL="1485900" lvl="2" indent="-571500">
              <a:buFontTx/>
              <a:buChar char="-"/>
            </a:pPr>
            <a:r>
              <a:rPr lang="nl-BE" sz="3600" b="1" u="sng" dirty="0">
                <a:solidFill>
                  <a:srgbClr val="0070C0"/>
                </a:solidFill>
              </a:rPr>
              <a:t>PROJECTTEAM </a:t>
            </a:r>
          </a:p>
          <a:p>
            <a:pPr lvl="2"/>
            <a:endParaRPr lang="nl-BE" sz="3600" b="1" dirty="0">
              <a:solidFill>
                <a:srgbClr val="0070C0"/>
              </a:solidFill>
            </a:endParaRPr>
          </a:p>
          <a:p>
            <a:pPr marL="1485900" lvl="2" indent="-571500">
              <a:buFontTx/>
              <a:buChar char="-"/>
            </a:pPr>
            <a:r>
              <a:rPr lang="nl-BE" sz="3600" b="1" u="sng" dirty="0">
                <a:solidFill>
                  <a:srgbClr val="0070C0"/>
                </a:solidFill>
              </a:rPr>
              <a:t>WAARDERINGSTEAM</a:t>
            </a:r>
          </a:p>
          <a:p>
            <a:endParaRPr lang="nl-BE" sz="3600" b="1"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13</a:t>
            </a:fld>
            <a:endParaRPr lang="nl-BE" dirty="0"/>
          </a:p>
        </p:txBody>
      </p:sp>
    </p:spTree>
    <p:extLst>
      <p:ext uri="{BB962C8B-B14F-4D97-AF65-F5344CB8AC3E}">
        <p14:creationId xmlns:p14="http://schemas.microsoft.com/office/powerpoint/2010/main" val="113976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42" r="83208"/>
          <a:stretch/>
        </p:blipFill>
        <p:spPr bwMode="auto">
          <a:xfrm>
            <a:off x="878158" y="386337"/>
            <a:ext cx="1496561" cy="557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608156" y="208916"/>
            <a:ext cx="8087057" cy="5909310"/>
          </a:xfrm>
          <a:prstGeom prst="rect">
            <a:avLst/>
          </a:prstGeom>
          <a:noFill/>
        </p:spPr>
        <p:txBody>
          <a:bodyPr wrap="square" rtlCol="0">
            <a:spAutoFit/>
          </a:bodyPr>
          <a:lstStyle/>
          <a:p>
            <a:endParaRPr lang="nl-BE" dirty="0">
              <a:solidFill>
                <a:srgbClr val="4D4D4D"/>
              </a:solidFill>
            </a:endParaRPr>
          </a:p>
          <a:p>
            <a:r>
              <a:rPr lang="nl-BE" sz="2400" b="1" dirty="0"/>
              <a:t>1</a:t>
            </a:r>
            <a:r>
              <a:rPr lang="nl-BE" sz="2400" b="1" baseline="30000" dirty="0"/>
              <a:t>e</a:t>
            </a:r>
            <a:r>
              <a:rPr lang="nl-BE" sz="2400" b="1" dirty="0"/>
              <a:t> samenkomst op 11 december 2017</a:t>
            </a:r>
          </a:p>
          <a:p>
            <a:r>
              <a:rPr lang="nl-BE" sz="2400" b="1" dirty="0"/>
              <a:t>	</a:t>
            </a:r>
          </a:p>
          <a:p>
            <a:r>
              <a:rPr lang="nl-BE" sz="2400" b="1" dirty="0"/>
              <a:t>1.1 Projectteam</a:t>
            </a:r>
          </a:p>
          <a:p>
            <a:pPr marL="285750" indent="-285750">
              <a:buFontTx/>
              <a:buChar char="-"/>
            </a:pPr>
            <a:r>
              <a:rPr lang="nl-BE" sz="2400" b="1" dirty="0"/>
              <a:t>Trekker: Roland Hebbelinck</a:t>
            </a:r>
          </a:p>
          <a:p>
            <a:pPr marL="285750" indent="-285750">
              <a:buFontTx/>
              <a:buChar char="-"/>
            </a:pPr>
            <a:r>
              <a:rPr lang="nl-BE" sz="2400" b="1" dirty="0"/>
              <a:t>KF: Marieke Coppieters en Josiane Vanglabeke</a:t>
            </a:r>
          </a:p>
          <a:p>
            <a:pPr marL="285750" indent="-285750">
              <a:buFontTx/>
              <a:buChar char="-"/>
            </a:pPr>
            <a:r>
              <a:rPr lang="nl-BE" sz="2400" b="1" dirty="0"/>
              <a:t>Trekker Waarderingsteam: Josiane Vanglabeke</a:t>
            </a:r>
          </a:p>
          <a:p>
            <a:pPr marL="285750" indent="-285750">
              <a:buFontTx/>
              <a:buChar char="-"/>
            </a:pPr>
            <a:r>
              <a:rPr lang="nl-BE" sz="2400" b="1" dirty="0"/>
              <a:t>Andere: Jo Van Herreweghe en Willem </a:t>
            </a:r>
            <a:r>
              <a:rPr lang="nl-BE" sz="2400" b="1" dirty="0" err="1"/>
              <a:t>Remue</a:t>
            </a:r>
            <a:r>
              <a:rPr lang="nl-BE" sz="2400" b="1" dirty="0"/>
              <a:t> (stad Gent)</a:t>
            </a:r>
          </a:p>
          <a:p>
            <a:pPr marL="285750" indent="-285750">
              <a:buFontTx/>
              <a:buChar char="-"/>
            </a:pPr>
            <a:endParaRPr lang="nl-BE" sz="2400" b="1" dirty="0"/>
          </a:p>
          <a:p>
            <a:r>
              <a:rPr lang="nl-BE" sz="2400" b="1" dirty="0"/>
              <a:t>1.2 Afbakening</a:t>
            </a:r>
          </a:p>
          <a:p>
            <a:pPr marL="285750" indent="-285750">
              <a:buFontTx/>
              <a:buChar char="-"/>
            </a:pPr>
            <a:r>
              <a:rPr lang="nl-BE" sz="2400" b="1" dirty="0"/>
              <a:t>Herbestemming van de kerk / gebruik door vzw </a:t>
            </a:r>
            <a:r>
              <a:rPr lang="nl-BE" sz="2400" b="1" dirty="0" err="1"/>
              <a:t>Meulestede</a:t>
            </a:r>
            <a:endParaRPr lang="nl-BE" sz="2400" b="1" dirty="0"/>
          </a:p>
          <a:p>
            <a:pPr marL="285750" indent="-285750">
              <a:buFontTx/>
              <a:buChar char="-"/>
            </a:pPr>
            <a:endParaRPr lang="nl-BE" sz="2400" b="1" dirty="0"/>
          </a:p>
          <a:p>
            <a:r>
              <a:rPr lang="nl-BE" sz="2400" b="1" dirty="0"/>
              <a:t>1.3 Waarderingsteam</a:t>
            </a:r>
          </a:p>
          <a:p>
            <a:pPr marL="285750" indent="-285750">
              <a:buFontTx/>
              <a:buChar char="-"/>
            </a:pPr>
            <a:r>
              <a:rPr lang="nl-BE" sz="2400" b="1" dirty="0"/>
              <a:t>Trekker: Josiane Vanglabeke</a:t>
            </a:r>
          </a:p>
          <a:p>
            <a:pPr marL="285750" indent="-285750">
              <a:buFontTx/>
              <a:buChar char="-"/>
            </a:pPr>
            <a:r>
              <a:rPr lang="nl-BE" sz="2400" b="1" dirty="0"/>
              <a:t>KF: Marieke Coppieters</a:t>
            </a:r>
          </a:p>
          <a:p>
            <a:pPr marL="285750" indent="-285750">
              <a:buFontTx/>
              <a:buChar char="-"/>
            </a:pPr>
            <a:r>
              <a:rPr lang="nl-BE" sz="2400" b="1" dirty="0"/>
              <a:t>Erfgoedspecialist: Bea </a:t>
            </a:r>
            <a:r>
              <a:rPr lang="nl-BE" sz="2400" b="1" dirty="0" err="1"/>
              <a:t>Bailleuil</a:t>
            </a:r>
            <a:endParaRPr lang="nl-BE" sz="2400" b="1"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14</a:t>
            </a:fld>
            <a:endParaRPr lang="nl-BE"/>
          </a:p>
        </p:txBody>
      </p:sp>
    </p:spTree>
    <p:extLst>
      <p:ext uri="{BB962C8B-B14F-4D97-AF65-F5344CB8AC3E}">
        <p14:creationId xmlns:p14="http://schemas.microsoft.com/office/powerpoint/2010/main" val="47527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82980" y="456945"/>
            <a:ext cx="8928992" cy="646331"/>
          </a:xfrm>
          <a:prstGeom prst="rect">
            <a:avLst/>
          </a:prstGeom>
          <a:noFill/>
        </p:spPr>
        <p:txBody>
          <a:bodyPr wrap="square" rtlCol="0">
            <a:spAutoFit/>
          </a:bodyPr>
          <a:lstStyle/>
          <a:p>
            <a:pPr algn="ctr"/>
            <a:r>
              <a:rPr lang="nl-BE" sz="3600" b="1" dirty="0">
                <a:highlight>
                  <a:srgbClr val="FFFF00"/>
                </a:highlight>
              </a:rPr>
              <a:t>EN WE GAAN VERDER IN HET STAPPENPLAN</a:t>
            </a:r>
          </a:p>
        </p:txBody>
      </p:sp>
      <p:sp>
        <p:nvSpPr>
          <p:cNvPr id="5" name="Tekstvak 4"/>
          <p:cNvSpPr txBox="1"/>
          <p:nvPr/>
        </p:nvSpPr>
        <p:spPr>
          <a:xfrm>
            <a:off x="342900" y="1029074"/>
            <a:ext cx="11462657" cy="5078313"/>
          </a:xfrm>
          <a:prstGeom prst="rect">
            <a:avLst/>
          </a:prstGeom>
          <a:noFill/>
        </p:spPr>
        <p:txBody>
          <a:bodyPr wrap="square" rtlCol="0">
            <a:spAutoFit/>
          </a:bodyPr>
          <a:lstStyle/>
          <a:p>
            <a:pPr lvl="1"/>
            <a:r>
              <a:rPr lang="nl-BE" sz="3600" b="1" dirty="0"/>
              <a:t>	     </a:t>
            </a:r>
          </a:p>
          <a:p>
            <a:pPr lvl="1"/>
            <a:r>
              <a:rPr lang="nl-BE" sz="3600" b="1" dirty="0"/>
              <a:t>		NA CONTROLE VAN INVENTARIS + AANVULLING</a:t>
            </a:r>
          </a:p>
          <a:p>
            <a:pPr marL="1028700" lvl="1" indent="-571500">
              <a:buFontTx/>
              <a:buChar char="-"/>
            </a:pPr>
            <a:endParaRPr lang="nl-BE" sz="3600" b="1" dirty="0"/>
          </a:p>
          <a:p>
            <a:r>
              <a:rPr lang="nl-BE" sz="3600" b="1" dirty="0"/>
              <a:t>		</a:t>
            </a:r>
            <a:r>
              <a:rPr lang="nl-BE" sz="3600" b="1" dirty="0">
                <a:solidFill>
                  <a:srgbClr val="0070C0"/>
                </a:solidFill>
              </a:rPr>
              <a:t>2</a:t>
            </a:r>
            <a:r>
              <a:rPr lang="nl-BE" sz="3600" b="1" dirty="0"/>
              <a:t>. </a:t>
            </a:r>
            <a:r>
              <a:rPr lang="nl-BE" sz="3600" b="1" u="sng" dirty="0">
                <a:solidFill>
                  <a:srgbClr val="0070C0"/>
                </a:solidFill>
              </a:rPr>
              <a:t>BEPALEN ENSEMBLES </a:t>
            </a:r>
            <a:r>
              <a:rPr lang="nl-BE" sz="3600" b="1" dirty="0"/>
              <a:t>= STATUUT OBJECTEN</a:t>
            </a:r>
          </a:p>
          <a:p>
            <a:r>
              <a:rPr lang="nl-BE" sz="3600" b="1" dirty="0">
                <a:solidFill>
                  <a:srgbClr val="4D4D4D"/>
                </a:solidFill>
              </a:rPr>
              <a:t>		</a:t>
            </a:r>
            <a:r>
              <a:rPr lang="nl-BE" sz="3600" b="1" cap="all" dirty="0"/>
              <a:t>zoals O.A. nagelvast, stijl, herkomst,  enz.</a:t>
            </a:r>
          </a:p>
          <a:p>
            <a:r>
              <a:rPr lang="nl-BE" sz="3600" cap="all" dirty="0"/>
              <a:t>		</a:t>
            </a:r>
            <a:r>
              <a:rPr lang="nl-BE" sz="3600" b="1" cap="all" dirty="0"/>
              <a:t>=&gt; GEEFT inzicht in collectie</a:t>
            </a:r>
          </a:p>
          <a:p>
            <a:pPr lvl="1"/>
            <a:endParaRPr lang="nl-BE" sz="3600" b="1" dirty="0">
              <a:sym typeface="Wingdings" panose="05000000000000000000" pitchFamily="2" charset="2"/>
            </a:endParaRPr>
          </a:p>
          <a:p>
            <a:pPr lvl="1"/>
            <a:r>
              <a:rPr lang="nl-BE" sz="3600" b="1" dirty="0">
                <a:sym typeface="Wingdings" panose="05000000000000000000" pitchFamily="2" charset="2"/>
              </a:rPr>
              <a:t>		</a:t>
            </a:r>
            <a:endParaRPr lang="nl-BE" sz="3600" b="1" dirty="0"/>
          </a:p>
          <a:p>
            <a:endParaRPr lang="nl-BE" sz="3600" b="1"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15</a:t>
            </a:fld>
            <a:endParaRPr lang="nl-BE"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92" t="10389" r="65777"/>
          <a:stretch/>
        </p:blipFill>
        <p:spPr bwMode="auto">
          <a:xfrm>
            <a:off x="0" y="968984"/>
            <a:ext cx="2188029" cy="506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05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43615" y="382743"/>
            <a:ext cx="8928992" cy="646331"/>
          </a:xfrm>
          <a:prstGeom prst="rect">
            <a:avLst/>
          </a:prstGeom>
          <a:noFill/>
        </p:spPr>
        <p:txBody>
          <a:bodyPr wrap="square" rtlCol="0">
            <a:spAutoFit/>
          </a:bodyPr>
          <a:lstStyle/>
          <a:p>
            <a:pPr algn="ctr"/>
            <a:r>
              <a:rPr lang="nl-BE" sz="3600" b="1" dirty="0"/>
              <a:t>ENSEMBLES</a:t>
            </a:r>
          </a:p>
        </p:txBody>
      </p:sp>
      <p:sp>
        <p:nvSpPr>
          <p:cNvPr id="5" name="Tekstvak 4"/>
          <p:cNvSpPr txBox="1"/>
          <p:nvPr/>
        </p:nvSpPr>
        <p:spPr>
          <a:xfrm>
            <a:off x="342900" y="1029074"/>
            <a:ext cx="11381014" cy="5078313"/>
          </a:xfrm>
          <a:prstGeom prst="rect">
            <a:avLst/>
          </a:prstGeom>
          <a:noFill/>
        </p:spPr>
        <p:txBody>
          <a:bodyPr wrap="square" rtlCol="0">
            <a:spAutoFit/>
          </a:bodyPr>
          <a:lstStyle/>
          <a:p>
            <a:pPr marL="1200150" lvl="1" indent="-742950">
              <a:buAutoNum type="arabicPeriod"/>
            </a:pPr>
            <a:endParaRPr lang="nl-BE" sz="3600" b="1" dirty="0"/>
          </a:p>
          <a:p>
            <a:pPr marL="1200150" lvl="1" indent="-742950">
              <a:buAutoNum type="arabicPeriod"/>
            </a:pPr>
            <a:r>
              <a:rPr lang="nl-BE" sz="3600" b="1" dirty="0"/>
              <a:t>NAGELVASTE INTERIEURELEMENTEN</a:t>
            </a:r>
          </a:p>
          <a:p>
            <a:pPr marL="1200150" lvl="1" indent="-742950">
              <a:buAutoNum type="arabicPeriod"/>
            </a:pPr>
            <a:r>
              <a:rPr lang="nl-BE" sz="3600" b="1" dirty="0"/>
              <a:t>ROERENDE OBJECTEN DIE TER PLAATSE BLIJVEN</a:t>
            </a:r>
          </a:p>
          <a:p>
            <a:pPr marL="1200150" lvl="1" indent="-742950">
              <a:buAutoNum type="arabicPeriod"/>
            </a:pPr>
            <a:r>
              <a:rPr lang="nl-BE" sz="3600" b="1" dirty="0"/>
              <a:t>18</a:t>
            </a:r>
            <a:r>
              <a:rPr lang="nl-BE" sz="3600" b="1" baseline="30000" dirty="0"/>
              <a:t>DE</a:t>
            </a:r>
            <a:r>
              <a:rPr lang="nl-BE" sz="3600" b="1" dirty="0"/>
              <a:t> EEUW ROND DE OPRICHTING KERKGEBOUW</a:t>
            </a:r>
          </a:p>
          <a:p>
            <a:pPr marL="1200150" lvl="1" indent="-742950">
              <a:buAutoNum type="arabicPeriod"/>
            </a:pPr>
            <a:r>
              <a:rPr lang="nl-BE" sz="3600" b="1" dirty="0"/>
              <a:t>MIDDEN 19</a:t>
            </a:r>
            <a:r>
              <a:rPr lang="nl-BE" sz="3600" b="1" baseline="30000" dirty="0"/>
              <a:t>DE</a:t>
            </a:r>
            <a:r>
              <a:rPr lang="nl-BE" sz="3600" b="1" dirty="0"/>
              <a:t> EEUW – UITBREIDING KERK</a:t>
            </a:r>
          </a:p>
          <a:p>
            <a:pPr marL="1200150" lvl="1" indent="-742950">
              <a:buAutoNum type="arabicPeriod"/>
            </a:pPr>
            <a:r>
              <a:rPr lang="nl-BE" sz="3600" b="1" dirty="0"/>
              <a:t>VOOR VATICANUM II</a:t>
            </a:r>
          </a:p>
          <a:p>
            <a:pPr marL="1200150" lvl="1" indent="-742950">
              <a:buAutoNum type="arabicPeriod"/>
            </a:pPr>
            <a:r>
              <a:rPr lang="nl-BE" sz="3600" b="1" dirty="0"/>
              <a:t>NA VATICANUM II </a:t>
            </a:r>
          </a:p>
          <a:p>
            <a:pPr lvl="1"/>
            <a:r>
              <a:rPr lang="nl-BE" sz="3600" b="1" dirty="0"/>
              <a:t>		</a:t>
            </a:r>
            <a:r>
              <a:rPr lang="nl-BE" sz="3600" b="1" dirty="0">
                <a:sym typeface="Wingdings" panose="05000000000000000000" pitchFamily="2" charset="2"/>
              </a:rPr>
              <a:t>	</a:t>
            </a:r>
            <a:endParaRPr lang="nl-BE" sz="3600" b="1" dirty="0"/>
          </a:p>
          <a:p>
            <a:endParaRPr lang="nl-BE" sz="3600" b="1"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16</a:t>
            </a:fld>
            <a:endParaRPr lang="nl-BE"/>
          </a:p>
        </p:txBody>
      </p:sp>
    </p:spTree>
    <p:extLst>
      <p:ext uri="{BB962C8B-B14F-4D97-AF65-F5344CB8AC3E}">
        <p14:creationId xmlns:p14="http://schemas.microsoft.com/office/powerpoint/2010/main" val="173570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43615" y="382743"/>
            <a:ext cx="8928992" cy="646331"/>
          </a:xfrm>
          <a:prstGeom prst="rect">
            <a:avLst/>
          </a:prstGeom>
          <a:noFill/>
        </p:spPr>
        <p:txBody>
          <a:bodyPr wrap="square" rtlCol="0">
            <a:spAutoFit/>
          </a:bodyPr>
          <a:lstStyle/>
          <a:p>
            <a:pPr algn="ctr"/>
            <a:r>
              <a:rPr lang="nl-BE" sz="3600" b="1" dirty="0">
                <a:highlight>
                  <a:srgbClr val="FFFF00"/>
                </a:highlight>
              </a:rPr>
              <a:t>EN WE GAAN VERDER IN HET  STAPPENPLAN</a:t>
            </a:r>
          </a:p>
        </p:txBody>
      </p:sp>
      <p:sp>
        <p:nvSpPr>
          <p:cNvPr id="5" name="Tekstvak 4"/>
          <p:cNvSpPr txBox="1"/>
          <p:nvPr/>
        </p:nvSpPr>
        <p:spPr>
          <a:xfrm>
            <a:off x="825145" y="1029074"/>
            <a:ext cx="11230378" cy="5078313"/>
          </a:xfrm>
          <a:prstGeom prst="rect">
            <a:avLst/>
          </a:prstGeom>
          <a:noFill/>
        </p:spPr>
        <p:txBody>
          <a:bodyPr wrap="square" rtlCol="0">
            <a:spAutoFit/>
          </a:bodyPr>
          <a:lstStyle/>
          <a:p>
            <a:endParaRPr lang="nl-BE" sz="3600" b="1" dirty="0"/>
          </a:p>
          <a:p>
            <a:r>
              <a:rPr lang="nl-BE" sz="3600" b="1" dirty="0">
                <a:solidFill>
                  <a:srgbClr val="0070C0"/>
                </a:solidFill>
              </a:rPr>
              <a:t>3. </a:t>
            </a:r>
            <a:r>
              <a:rPr lang="nl-BE" sz="3600" b="1" u="sng" dirty="0">
                <a:solidFill>
                  <a:srgbClr val="0070C0"/>
                </a:solidFill>
              </a:rPr>
              <a:t>WAARDEREN</a:t>
            </a:r>
          </a:p>
          <a:p>
            <a:endParaRPr lang="nl-BE" sz="3600" b="1" dirty="0"/>
          </a:p>
          <a:p>
            <a:r>
              <a:rPr lang="nl-BE" sz="3600" b="1" dirty="0"/>
              <a:t>	VERSCHILLENDE METHODES - bij voorkeur </a:t>
            </a:r>
            <a:r>
              <a:rPr lang="nl-BE" sz="3600" dirty="0">
                <a:solidFill>
                  <a:srgbClr val="4D4D4D"/>
                </a:solidFill>
              </a:rPr>
              <a:t> </a:t>
            </a:r>
          </a:p>
          <a:p>
            <a:r>
              <a:rPr lang="nl-BE" sz="3600" dirty="0">
                <a:solidFill>
                  <a:srgbClr val="4D4D4D"/>
                </a:solidFill>
              </a:rPr>
              <a:t>	</a:t>
            </a:r>
            <a:r>
              <a:rPr lang="nl-BE" sz="3600" b="1" cap="all" dirty="0"/>
              <a:t>Standaardmethode =</a:t>
            </a:r>
            <a:endParaRPr lang="nl-BE" sz="3600" dirty="0">
              <a:solidFill>
                <a:srgbClr val="4D4D4D"/>
              </a:solidFill>
            </a:endParaRPr>
          </a:p>
          <a:p>
            <a:pPr lvl="2"/>
            <a:r>
              <a:rPr lang="nl-BE" sz="3600" b="1" dirty="0"/>
              <a:t>Niet elk object individueel =&gt; tijdbesparend</a:t>
            </a:r>
          </a:p>
          <a:p>
            <a:pPr lvl="2"/>
            <a:endParaRPr lang="nl-BE" sz="3600" b="1" dirty="0"/>
          </a:p>
          <a:p>
            <a:pPr lvl="2"/>
            <a:r>
              <a:rPr lang="nl-BE" sz="3600" b="1" dirty="0"/>
              <a:t>VOLGEN VAN DE </a:t>
            </a:r>
            <a:r>
              <a:rPr lang="nl-BE" sz="3600" b="1" u="sng" dirty="0">
                <a:solidFill>
                  <a:srgbClr val="0070C0"/>
                </a:solidFill>
              </a:rPr>
              <a:t>WAARDERINGSCRITERIA</a:t>
            </a:r>
          </a:p>
          <a:p>
            <a:endParaRPr lang="nl-BE" sz="3600" b="1"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4" name="Tijdelijke aanduiding voor dianummer 3"/>
          <p:cNvSpPr>
            <a:spLocks noGrp="1"/>
          </p:cNvSpPr>
          <p:nvPr>
            <p:ph type="sldNum" sz="quarter" idx="12"/>
          </p:nvPr>
        </p:nvSpPr>
        <p:spPr/>
        <p:txBody>
          <a:bodyPr/>
          <a:lstStyle/>
          <a:p>
            <a:fld id="{13925635-12AB-4C38-B93D-EF5FD19CEFCA}" type="slidenum">
              <a:rPr lang="nl-BE" smtClean="0"/>
              <a:t>17</a:t>
            </a:fld>
            <a:endParaRPr lang="nl-BE"/>
          </a:p>
        </p:txBody>
      </p:sp>
    </p:spTree>
    <p:extLst>
      <p:ext uri="{BB962C8B-B14F-4D97-AF65-F5344CB8AC3E}">
        <p14:creationId xmlns:p14="http://schemas.microsoft.com/office/powerpoint/2010/main" val="103798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856" y="440478"/>
            <a:ext cx="11672329" cy="7355860"/>
          </a:xfrm>
          <a:prstGeom prst="rect">
            <a:avLst/>
          </a:prstGeom>
        </p:spPr>
        <p:txBody>
          <a:bodyPr wrap="square">
            <a:spAutoFit/>
          </a:bodyPr>
          <a:lstStyle/>
          <a:p>
            <a:pPr lvl="2"/>
            <a:r>
              <a:rPr lang="nl-BE" sz="3600" b="1" u="sng" dirty="0">
                <a:solidFill>
                  <a:srgbClr val="0070C0"/>
                </a:solidFill>
              </a:rPr>
              <a:t>WAARDERINGSCRITERIA</a:t>
            </a:r>
          </a:p>
          <a:p>
            <a:pPr lvl="2"/>
            <a:endParaRPr lang="nl-BE" sz="3600" b="1" u="sng" dirty="0">
              <a:solidFill>
                <a:srgbClr val="0070C0"/>
              </a:solidFill>
            </a:endParaRPr>
          </a:p>
          <a:p>
            <a:pPr lvl="2"/>
            <a:r>
              <a:rPr lang="nl-BE" sz="3600" b="1" dirty="0">
                <a:latin typeface="Calibri" panose="020F0502020204030204" pitchFamily="34" charset="0"/>
                <a:ea typeface="Calibri" panose="020F0502020204030204" pitchFamily="34" charset="0"/>
                <a:cs typeface="Times New Roman" panose="02020603050405020304" pitchFamily="18" charset="0"/>
              </a:rPr>
              <a:t>Alle ensembles worden getoetst aan alle waarden van het Stappenplan. Per ensemble één Exceldocument</a:t>
            </a:r>
          </a:p>
          <a:p>
            <a:pPr lvl="2"/>
            <a:endParaRPr lang="nl-BE" sz="3600" b="1" u="sng" dirty="0">
              <a:solidFill>
                <a:srgbClr val="0070C0"/>
              </a:solidFill>
            </a:endParaRPr>
          </a:p>
          <a:p>
            <a:pPr lvl="2"/>
            <a:endParaRPr lang="nl-BE" sz="3600" b="1" u="sng" dirty="0">
              <a:solidFill>
                <a:srgbClr val="0070C0"/>
              </a:solidFill>
            </a:endParaRPr>
          </a:p>
          <a:p>
            <a:pPr lvl="2"/>
            <a:endParaRPr lang="nl-BE" sz="3600" b="1" u="sng" dirty="0">
              <a:solidFill>
                <a:srgbClr val="0070C0"/>
              </a:solidFill>
            </a:endParaRPr>
          </a:p>
          <a:p>
            <a:pPr lvl="2"/>
            <a:endParaRPr lang="nl-BE" sz="2800" b="1" dirty="0"/>
          </a:p>
          <a:p>
            <a:pPr lvl="2"/>
            <a:r>
              <a:rPr lang="nl-BE" sz="3200" b="1" dirty="0"/>
              <a:t>+ BEPALING VAN WEGING / ARGUMENTATIE / VOORBEELDEN</a:t>
            </a:r>
          </a:p>
          <a:p>
            <a:pPr lvl="2"/>
            <a:r>
              <a:rPr lang="nl-BE" sz="3200" b="1" dirty="0"/>
              <a:t>UITSCHIETERS / ONTWIKKELINGSPOTENTIEEL / MOGELIJKHEDEN</a:t>
            </a:r>
          </a:p>
          <a:p>
            <a:pPr lvl="2"/>
            <a:endParaRPr lang="nl-BE" sz="3200" b="1" dirty="0"/>
          </a:p>
          <a:p>
            <a:pPr lvl="2"/>
            <a:endParaRPr lang="nl-BE" sz="3200" b="1" dirty="0"/>
          </a:p>
          <a:p>
            <a:pPr lvl="2"/>
            <a:endParaRPr lang="nl-BE" sz="3200" b="1" dirty="0"/>
          </a:p>
        </p:txBody>
      </p:sp>
      <p:sp>
        <p:nvSpPr>
          <p:cNvPr id="4" name="Tijdelijke aanduiding voor voettekst 3"/>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18</a:t>
            </a:fld>
            <a:endParaRPr lang="nl-BE"/>
          </a:p>
        </p:txBody>
      </p:sp>
      <p:graphicFrame>
        <p:nvGraphicFramePr>
          <p:cNvPr id="3" name="Tabel 2"/>
          <p:cNvGraphicFramePr>
            <a:graphicFrameLocks noGrp="1"/>
          </p:cNvGraphicFramePr>
          <p:nvPr>
            <p:extLst>
              <p:ext uri="{D42A27DB-BD31-4B8C-83A1-F6EECF244321}">
                <p14:modId xmlns:p14="http://schemas.microsoft.com/office/powerpoint/2010/main" val="2212643090"/>
              </p:ext>
            </p:extLst>
          </p:nvPr>
        </p:nvGraphicFramePr>
        <p:xfrm>
          <a:off x="644524" y="3087399"/>
          <a:ext cx="10068380" cy="595325"/>
        </p:xfrm>
        <a:graphic>
          <a:graphicData uri="http://schemas.openxmlformats.org/drawingml/2006/table">
            <a:tbl>
              <a:tblPr firstRow="1" bandRow="1">
                <a:tableStyleId>{5C22544A-7EE6-4342-B048-85BDC9FD1C3A}</a:tableStyleId>
              </a:tblPr>
              <a:tblGrid>
                <a:gridCol w="5034190">
                  <a:extLst>
                    <a:ext uri="{9D8B030D-6E8A-4147-A177-3AD203B41FA5}">
                      <a16:colId xmlns:a16="http://schemas.microsoft.com/office/drawing/2014/main" val="20000"/>
                    </a:ext>
                  </a:extLst>
                </a:gridCol>
                <a:gridCol w="5034190">
                  <a:extLst>
                    <a:ext uri="{9D8B030D-6E8A-4147-A177-3AD203B41FA5}">
                      <a16:colId xmlns:a16="http://schemas.microsoft.com/office/drawing/2014/main" val="20001"/>
                    </a:ext>
                  </a:extLst>
                </a:gridCol>
              </a:tblGrid>
              <a:tr h="595325">
                <a:tc>
                  <a:txBody>
                    <a:bodyPr/>
                    <a:lstStyle/>
                    <a:p>
                      <a:pPr lvl="2" algn="l"/>
                      <a:r>
                        <a:rPr lang="nl-BE" sz="3200" b="1" dirty="0">
                          <a:solidFill>
                            <a:srgbClr val="0070C0"/>
                          </a:solidFill>
                          <a:latin typeface="+mn-lt"/>
                        </a:rPr>
                        <a:t>KWALITEITEN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b="1" dirty="0">
                          <a:solidFill>
                            <a:srgbClr val="0070C0"/>
                          </a:solidFill>
                          <a:latin typeface="+mn-lt"/>
                        </a:rPr>
                        <a:t>HISTORISCHE WAARDEN</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64749049"/>
              </p:ext>
            </p:extLst>
          </p:nvPr>
        </p:nvGraphicFramePr>
        <p:xfrm>
          <a:off x="854527" y="3717354"/>
          <a:ext cx="9648374" cy="802107"/>
        </p:xfrm>
        <a:graphic>
          <a:graphicData uri="http://schemas.openxmlformats.org/drawingml/2006/table">
            <a:tbl>
              <a:tblPr firstRow="1" bandRow="1">
                <a:tableStyleId>{5C22544A-7EE6-4342-B048-85BDC9FD1C3A}</a:tableStyleId>
              </a:tblPr>
              <a:tblGrid>
                <a:gridCol w="4824187">
                  <a:extLst>
                    <a:ext uri="{9D8B030D-6E8A-4147-A177-3AD203B41FA5}">
                      <a16:colId xmlns:a16="http://schemas.microsoft.com/office/drawing/2014/main" val="20000"/>
                    </a:ext>
                  </a:extLst>
                </a:gridCol>
                <a:gridCol w="4824187">
                  <a:extLst>
                    <a:ext uri="{9D8B030D-6E8A-4147-A177-3AD203B41FA5}">
                      <a16:colId xmlns:a16="http://schemas.microsoft.com/office/drawing/2014/main" val="20001"/>
                    </a:ext>
                  </a:extLst>
                </a:gridCol>
              </a:tblGrid>
              <a:tr h="802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3200" b="1" dirty="0">
                          <a:solidFill>
                            <a:srgbClr val="0070C0"/>
                          </a:solidFill>
                          <a:latin typeface="+mn-lt"/>
                        </a:rPr>
                        <a:t>SOCIALE WAARDEN</a:t>
                      </a:r>
                      <a:endParaRPr lang="nl-BE" sz="3200" dirty="0">
                        <a:solidFill>
                          <a:srgbClr val="0070C0"/>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3200" b="1" dirty="0">
                          <a:solidFill>
                            <a:srgbClr val="0070C0"/>
                          </a:solidFill>
                          <a:latin typeface="+mn-lt"/>
                        </a:rPr>
                        <a:t>GEBRUIK</a:t>
                      </a:r>
                      <a:endParaRPr lang="nl-BE" sz="3200" dirty="0">
                        <a:solidFill>
                          <a:srgbClr val="0070C0"/>
                        </a:solidFill>
                        <a:latin typeface="+mn-lt"/>
                      </a:endParaRP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419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a:xfrm>
            <a:off x="4138703" y="5703207"/>
            <a:ext cx="4114800" cy="365125"/>
          </a:xfrm>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19</a:t>
            </a:fld>
            <a:endParaRPr lang="nl-BE"/>
          </a:p>
        </p:txBody>
      </p:sp>
      <p:sp>
        <p:nvSpPr>
          <p:cNvPr id="6" name="Rechthoek 5"/>
          <p:cNvSpPr/>
          <p:nvPr/>
        </p:nvSpPr>
        <p:spPr>
          <a:xfrm>
            <a:off x="680357" y="1068429"/>
            <a:ext cx="11059886" cy="4078039"/>
          </a:xfrm>
          <a:prstGeom prst="rect">
            <a:avLst/>
          </a:prstGeom>
        </p:spPr>
        <p:txBody>
          <a:bodyPr wrap="square">
            <a:spAutoFit/>
          </a:bodyPr>
          <a:lstStyle/>
          <a:p>
            <a:pPr>
              <a:spcAft>
                <a:spcPts val="600"/>
              </a:spcAft>
            </a:pPr>
            <a:endParaRPr lang="nl-B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nl-BE"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hthoek 6"/>
          <p:cNvSpPr/>
          <p:nvPr/>
        </p:nvSpPr>
        <p:spPr>
          <a:xfrm>
            <a:off x="-193507" y="422098"/>
            <a:ext cx="5786328" cy="646331"/>
          </a:xfrm>
          <a:prstGeom prst="rect">
            <a:avLst/>
          </a:prstGeom>
        </p:spPr>
        <p:txBody>
          <a:bodyPr wrap="none">
            <a:spAutoFit/>
          </a:bodyPr>
          <a:lstStyle/>
          <a:p>
            <a:pPr lvl="2"/>
            <a:r>
              <a:rPr lang="nl-BE" sz="3600" b="1" u="sng" dirty="0">
                <a:solidFill>
                  <a:srgbClr val="0070C0"/>
                </a:solidFill>
              </a:rPr>
              <a:t>WAARDERINGSCRITERIA</a:t>
            </a:r>
          </a:p>
        </p:txBody>
      </p:sp>
      <p:graphicFrame>
        <p:nvGraphicFramePr>
          <p:cNvPr id="8" name="Tabel 7"/>
          <p:cNvGraphicFramePr>
            <a:graphicFrameLocks noGrp="1"/>
          </p:cNvGraphicFramePr>
          <p:nvPr>
            <p:extLst>
              <p:ext uri="{D42A27DB-BD31-4B8C-83A1-F6EECF244321}">
                <p14:modId xmlns:p14="http://schemas.microsoft.com/office/powerpoint/2010/main" val="4248272573"/>
              </p:ext>
            </p:extLst>
          </p:nvPr>
        </p:nvGraphicFramePr>
        <p:xfrm>
          <a:off x="228598" y="1362289"/>
          <a:ext cx="11772901" cy="4937760"/>
        </p:xfrm>
        <a:graphic>
          <a:graphicData uri="http://schemas.openxmlformats.org/drawingml/2006/table">
            <a:tbl>
              <a:tblPr firstRow="1" firstCol="1" bandRow="1">
                <a:tableStyleId>{5C22544A-7EE6-4342-B048-85BDC9FD1C3A}</a:tableStyleId>
              </a:tblPr>
              <a:tblGrid>
                <a:gridCol w="2671864">
                  <a:extLst>
                    <a:ext uri="{9D8B030D-6E8A-4147-A177-3AD203B41FA5}">
                      <a16:colId xmlns:a16="http://schemas.microsoft.com/office/drawing/2014/main" val="20000"/>
                    </a:ext>
                  </a:extLst>
                </a:gridCol>
                <a:gridCol w="3206237">
                  <a:extLst>
                    <a:ext uri="{9D8B030D-6E8A-4147-A177-3AD203B41FA5}">
                      <a16:colId xmlns:a16="http://schemas.microsoft.com/office/drawing/2014/main" val="20001"/>
                    </a:ext>
                  </a:extLst>
                </a:gridCol>
                <a:gridCol w="2950964">
                  <a:extLst>
                    <a:ext uri="{9D8B030D-6E8A-4147-A177-3AD203B41FA5}">
                      <a16:colId xmlns:a16="http://schemas.microsoft.com/office/drawing/2014/main" val="20002"/>
                    </a:ext>
                  </a:extLst>
                </a:gridCol>
                <a:gridCol w="2943836">
                  <a:extLst>
                    <a:ext uri="{9D8B030D-6E8A-4147-A177-3AD203B41FA5}">
                      <a16:colId xmlns:a16="http://schemas.microsoft.com/office/drawing/2014/main" val="20003"/>
                    </a:ext>
                  </a:extLst>
                </a:gridCol>
              </a:tblGrid>
              <a:tr h="601773">
                <a:tc>
                  <a:txBody>
                    <a:bodyPr/>
                    <a:lstStyle/>
                    <a:p>
                      <a:pPr>
                        <a:spcBef>
                          <a:spcPts val="1000"/>
                        </a:spcBef>
                        <a:spcAft>
                          <a:spcPts val="0"/>
                        </a:spcAft>
                      </a:pPr>
                      <a:r>
                        <a:rPr lang="nl-BE" sz="2700" b="1" u="sng" dirty="0">
                          <a:solidFill>
                            <a:schemeClr val="tx1"/>
                          </a:solidFill>
                          <a:effectLst/>
                          <a:latin typeface="+mn-lt"/>
                        </a:rPr>
                        <a:t>Kwaliteiten</a:t>
                      </a:r>
                    </a:p>
                    <a:p>
                      <a:pPr>
                        <a:spcAft>
                          <a:spcPts val="0"/>
                        </a:spcAft>
                      </a:pPr>
                      <a:endParaRPr lang="nl-BE" sz="27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Bef>
                          <a:spcPts val="1000"/>
                        </a:spcBef>
                        <a:spcAft>
                          <a:spcPts val="0"/>
                        </a:spcAft>
                      </a:pPr>
                      <a:r>
                        <a:rPr lang="nl-BE" sz="2700" b="1" u="sng" dirty="0">
                          <a:solidFill>
                            <a:schemeClr val="tx1"/>
                          </a:solidFill>
                          <a:effectLst/>
                          <a:latin typeface="+mn-lt"/>
                        </a:rPr>
                        <a:t>Historische waarden</a:t>
                      </a:r>
                    </a:p>
                    <a:p>
                      <a:pPr>
                        <a:spcAft>
                          <a:spcPts val="0"/>
                        </a:spcAft>
                      </a:pPr>
                      <a:endParaRPr lang="nl-BE" sz="27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Bef>
                          <a:spcPts val="1000"/>
                        </a:spcBef>
                        <a:spcAft>
                          <a:spcPts val="0"/>
                        </a:spcAft>
                      </a:pPr>
                      <a:r>
                        <a:rPr lang="nl-BE" sz="2700" b="1" u="sng" dirty="0">
                          <a:solidFill>
                            <a:schemeClr val="tx1"/>
                          </a:solidFill>
                          <a:effectLst/>
                          <a:latin typeface="+mn-lt"/>
                        </a:rPr>
                        <a:t>Sociale waarden</a:t>
                      </a:r>
                    </a:p>
                    <a:p>
                      <a:pPr>
                        <a:spcAft>
                          <a:spcPts val="0"/>
                        </a:spcAft>
                      </a:pPr>
                      <a:endParaRPr lang="nl-BE" sz="27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Bef>
                          <a:spcPts val="1000"/>
                        </a:spcBef>
                        <a:spcAft>
                          <a:spcPts val="0"/>
                        </a:spcAft>
                      </a:pPr>
                      <a:r>
                        <a:rPr lang="nl-BE" sz="2700" b="1" u="sng" dirty="0">
                          <a:solidFill>
                            <a:schemeClr val="tx1"/>
                          </a:solidFill>
                          <a:effectLst/>
                          <a:latin typeface="+mn-lt"/>
                        </a:rPr>
                        <a:t>Gebruikswaarden</a:t>
                      </a:r>
                    </a:p>
                    <a:p>
                      <a:pPr>
                        <a:spcAft>
                          <a:spcPts val="0"/>
                        </a:spcAft>
                      </a:pPr>
                      <a:endParaRPr lang="nl-BE" sz="27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601773">
                <a:tc>
                  <a:txBody>
                    <a:bodyPr/>
                    <a:lstStyle/>
                    <a:p>
                      <a:pPr>
                        <a:spcAft>
                          <a:spcPts val="0"/>
                        </a:spcAft>
                      </a:pPr>
                      <a:r>
                        <a:rPr lang="nl-BE" sz="2700" b="1" dirty="0">
                          <a:solidFill>
                            <a:schemeClr val="tx1"/>
                          </a:solidFill>
                          <a:effectLst/>
                          <a:latin typeface="+mn-lt"/>
                        </a:rPr>
                        <a:t>conditie</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algemeen historisch</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identiteitswaarde</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kerkelijke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723003">
                <a:tc>
                  <a:txBody>
                    <a:bodyPr/>
                    <a:lstStyle/>
                    <a:p>
                      <a:pPr>
                        <a:spcAft>
                          <a:spcPts val="0"/>
                        </a:spcAft>
                      </a:pPr>
                      <a:r>
                        <a:rPr lang="nl-BE" sz="2700" b="1" dirty="0">
                          <a:solidFill>
                            <a:schemeClr val="tx1"/>
                          </a:solidFill>
                          <a:effectLst/>
                          <a:latin typeface="+mn-lt"/>
                        </a:rPr>
                        <a:t>ensemble</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kerkhistorisch</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religieuze en spirituele waarde</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economische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601773">
                <a:tc>
                  <a:txBody>
                    <a:bodyPr/>
                    <a:lstStyle/>
                    <a:p>
                      <a:pPr>
                        <a:spcAft>
                          <a:spcPts val="0"/>
                        </a:spcAft>
                      </a:pPr>
                      <a:r>
                        <a:rPr lang="nl-BE" sz="2700" b="1" dirty="0">
                          <a:solidFill>
                            <a:schemeClr val="tx1"/>
                          </a:solidFill>
                          <a:effectLst/>
                          <a:latin typeface="+mn-lt"/>
                        </a:rPr>
                        <a:t>herkomst</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historisch-artistiek</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educatieve waarde</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601773">
                <a:tc>
                  <a:txBody>
                    <a:bodyPr/>
                    <a:lstStyle/>
                    <a:p>
                      <a:pPr>
                        <a:spcAft>
                          <a:spcPts val="0"/>
                        </a:spcAft>
                      </a:pPr>
                      <a:r>
                        <a:rPr lang="nl-BE" sz="2700" b="1" dirty="0">
                          <a:solidFill>
                            <a:schemeClr val="tx1"/>
                          </a:solidFill>
                          <a:effectLst/>
                          <a:latin typeface="+mn-lt"/>
                        </a:rPr>
                        <a:t>zeldzaamheid</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nijverheid historisch</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belevingswaarde</a:t>
                      </a:r>
                    </a:p>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313968">
                <a:tc>
                  <a:txBody>
                    <a:bodyPr/>
                    <a:lstStyle/>
                    <a:p>
                      <a:pPr>
                        <a:spcAft>
                          <a:spcPts val="0"/>
                        </a:spcAft>
                      </a:pPr>
                      <a:r>
                        <a:rPr lang="nl-BE" sz="2700" b="1" dirty="0">
                          <a:solidFill>
                            <a:schemeClr val="tx1"/>
                          </a:solidFill>
                          <a:effectLst/>
                          <a:latin typeface="+mn-lt"/>
                        </a:rPr>
                        <a:t>representativiteit</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err="1">
                          <a:solidFill>
                            <a:schemeClr val="tx1"/>
                          </a:solidFill>
                          <a:effectLst/>
                          <a:latin typeface="+mn-lt"/>
                        </a:rPr>
                        <a:t>onderzoekswaarde</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nl-BE" sz="2700" b="1" dirty="0">
                          <a:solidFill>
                            <a:schemeClr val="tx1"/>
                          </a:solidFill>
                          <a:effectLst/>
                          <a:latin typeface="+mn-lt"/>
                        </a:rPr>
                        <a:t> </a:t>
                      </a:r>
                      <a:endParaRPr lang="nl-BE" sz="27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5435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848105"/>
          </a:xfrm>
        </p:spPr>
        <p:txBody>
          <a:bodyPr>
            <a:noAutofit/>
          </a:bodyPr>
          <a:lstStyle/>
          <a:p>
            <a:r>
              <a:rPr lang="nl-BE" sz="6600" b="1" dirty="0">
                <a:solidFill>
                  <a:srgbClr val="0070C0"/>
                </a:solidFill>
              </a:rPr>
              <a:t>KENNISMAKING 2008</a:t>
            </a:r>
          </a:p>
        </p:txBody>
      </p:sp>
      <p:sp>
        <p:nvSpPr>
          <p:cNvPr id="4" name="Tekstvak 3"/>
          <p:cNvSpPr txBox="1"/>
          <p:nvPr/>
        </p:nvSpPr>
        <p:spPr>
          <a:xfrm>
            <a:off x="1191986" y="2498502"/>
            <a:ext cx="10192938" cy="4093428"/>
          </a:xfrm>
          <a:prstGeom prst="rect">
            <a:avLst/>
          </a:prstGeom>
          <a:noFill/>
        </p:spPr>
        <p:txBody>
          <a:bodyPr wrap="square" rtlCol="0">
            <a:spAutoFit/>
          </a:bodyPr>
          <a:lstStyle/>
          <a:p>
            <a:pPr marL="1257300" lvl="2" indent="-342900">
              <a:buAutoNum type="arabicPlain" startAt="2008"/>
            </a:pPr>
            <a:r>
              <a:rPr lang="nl-BE" sz="3200" b="1" dirty="0"/>
              <a:t>  INVENTARIS SINT ANTONIUS VAN PADUA </a:t>
            </a:r>
          </a:p>
          <a:p>
            <a:pPr marL="1257300" lvl="2" indent="-342900">
              <a:buAutoNum type="arabicPlain" startAt="2008"/>
            </a:pPr>
            <a:endParaRPr lang="nl-BE" sz="3200" b="1" dirty="0"/>
          </a:p>
          <a:p>
            <a:pPr lvl="2"/>
            <a:r>
              <a:rPr lang="nl-BE" sz="3200" b="1" dirty="0"/>
              <a:t>PRIMITIEF   OPGESTELD   IN   EEN   EXCEL FILE</a:t>
            </a:r>
          </a:p>
          <a:p>
            <a:pPr lvl="2"/>
            <a:endParaRPr lang="nl-BE" sz="3200" b="1" dirty="0"/>
          </a:p>
          <a:p>
            <a:pPr lvl="2"/>
            <a:r>
              <a:rPr lang="nl-BE" sz="3200" b="1" dirty="0"/>
              <a:t>MET PER OBJECT HET AANTAL  +   EEN KLEINE OMSCHRIJVING   EN   SITUERING IN GEBOUW</a:t>
            </a:r>
            <a:endParaRPr lang="nl-BE" sz="3200" dirty="0"/>
          </a:p>
          <a:p>
            <a:pPr marL="342900" indent="-342900">
              <a:buAutoNum type="arabicPlain" startAt="2008"/>
            </a:pPr>
            <a:endParaRPr lang="nl-BE" sz="3200" dirty="0"/>
          </a:p>
          <a:p>
            <a:pPr marL="342900" indent="-342900">
              <a:buAutoNum type="arabicPlain" startAt="2008"/>
            </a:pPr>
            <a:endParaRPr lang="nl-BE" dirty="0"/>
          </a:p>
          <a:p>
            <a:pPr marL="342900" indent="-342900">
              <a:buAutoNum type="arabicPlain" startAt="2008"/>
            </a:pPr>
            <a:endParaRPr lang="nl-BE"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2</a:t>
            </a:fld>
            <a:endParaRPr lang="nl-BE"/>
          </a:p>
        </p:txBody>
      </p:sp>
    </p:spTree>
    <p:extLst>
      <p:ext uri="{BB962C8B-B14F-4D97-AF65-F5344CB8AC3E}">
        <p14:creationId xmlns:p14="http://schemas.microsoft.com/office/powerpoint/2010/main" val="2637683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245594543"/>
              </p:ext>
            </p:extLst>
          </p:nvPr>
        </p:nvGraphicFramePr>
        <p:xfrm>
          <a:off x="312821" y="1145165"/>
          <a:ext cx="11566357" cy="5352001"/>
        </p:xfrm>
        <a:graphic>
          <a:graphicData uri="http://schemas.openxmlformats.org/drawingml/2006/table">
            <a:tbl>
              <a:tblPr>
                <a:tableStyleId>{5C22544A-7EE6-4342-B048-85BDC9FD1C3A}</a:tableStyleId>
              </a:tblPr>
              <a:tblGrid>
                <a:gridCol w="1117219">
                  <a:extLst>
                    <a:ext uri="{9D8B030D-6E8A-4147-A177-3AD203B41FA5}">
                      <a16:colId xmlns:a16="http://schemas.microsoft.com/office/drawing/2014/main" val="20000"/>
                    </a:ext>
                  </a:extLst>
                </a:gridCol>
                <a:gridCol w="647362">
                  <a:extLst>
                    <a:ext uri="{9D8B030D-6E8A-4147-A177-3AD203B41FA5}">
                      <a16:colId xmlns:a16="http://schemas.microsoft.com/office/drawing/2014/main" val="20001"/>
                    </a:ext>
                  </a:extLst>
                </a:gridCol>
                <a:gridCol w="647362">
                  <a:extLst>
                    <a:ext uri="{9D8B030D-6E8A-4147-A177-3AD203B41FA5}">
                      <a16:colId xmlns:a16="http://schemas.microsoft.com/office/drawing/2014/main" val="20002"/>
                    </a:ext>
                  </a:extLst>
                </a:gridCol>
                <a:gridCol w="647362">
                  <a:extLst>
                    <a:ext uri="{9D8B030D-6E8A-4147-A177-3AD203B41FA5}">
                      <a16:colId xmlns:a16="http://schemas.microsoft.com/office/drawing/2014/main" val="20003"/>
                    </a:ext>
                  </a:extLst>
                </a:gridCol>
                <a:gridCol w="647362">
                  <a:extLst>
                    <a:ext uri="{9D8B030D-6E8A-4147-A177-3AD203B41FA5}">
                      <a16:colId xmlns:a16="http://schemas.microsoft.com/office/drawing/2014/main" val="20004"/>
                    </a:ext>
                  </a:extLst>
                </a:gridCol>
                <a:gridCol w="2485030">
                  <a:extLst>
                    <a:ext uri="{9D8B030D-6E8A-4147-A177-3AD203B41FA5}">
                      <a16:colId xmlns:a16="http://schemas.microsoft.com/office/drawing/2014/main" val="20005"/>
                    </a:ext>
                  </a:extLst>
                </a:gridCol>
                <a:gridCol w="1025858">
                  <a:extLst>
                    <a:ext uri="{9D8B030D-6E8A-4147-A177-3AD203B41FA5}">
                      <a16:colId xmlns:a16="http://schemas.microsoft.com/office/drawing/2014/main" val="20006"/>
                    </a:ext>
                  </a:extLst>
                </a:gridCol>
                <a:gridCol w="1025858">
                  <a:extLst>
                    <a:ext uri="{9D8B030D-6E8A-4147-A177-3AD203B41FA5}">
                      <a16:colId xmlns:a16="http://schemas.microsoft.com/office/drawing/2014/main" val="20007"/>
                    </a:ext>
                  </a:extLst>
                </a:gridCol>
                <a:gridCol w="856186">
                  <a:extLst>
                    <a:ext uri="{9D8B030D-6E8A-4147-A177-3AD203B41FA5}">
                      <a16:colId xmlns:a16="http://schemas.microsoft.com/office/drawing/2014/main" val="20008"/>
                    </a:ext>
                  </a:extLst>
                </a:gridCol>
                <a:gridCol w="2466758">
                  <a:extLst>
                    <a:ext uri="{9D8B030D-6E8A-4147-A177-3AD203B41FA5}">
                      <a16:colId xmlns:a16="http://schemas.microsoft.com/office/drawing/2014/main" val="20009"/>
                    </a:ext>
                  </a:extLst>
                </a:gridCol>
              </a:tblGrid>
              <a:tr h="0">
                <a:tc rowSpan="2">
                  <a:txBody>
                    <a:bodyPr/>
                    <a:lstStyle/>
                    <a:p>
                      <a:pPr algn="ctr" fontAlgn="ctr"/>
                      <a:r>
                        <a:rPr lang="nl-BE" sz="1050" u="none" strike="noStrike" dirty="0">
                          <a:effectLst/>
                        </a:rPr>
                        <a:t>Waarderings-criteria (1)                  </a:t>
                      </a:r>
                      <a:endParaRPr lang="nl-BE" sz="1050" b="1" i="0" u="none" strike="noStrike" dirty="0">
                        <a:solidFill>
                          <a:srgbClr val="FFFFFF"/>
                        </a:solidFill>
                        <a:effectLst/>
                        <a:latin typeface="Verdana" panose="020B0604030504040204" pitchFamily="34" charset="0"/>
                      </a:endParaRPr>
                    </a:p>
                  </a:txBody>
                  <a:tcPr marL="7124" marR="7124" marT="7124" marB="0" anchor="ctr"/>
                </a:tc>
                <a:tc gridSpan="4">
                  <a:txBody>
                    <a:bodyPr/>
                    <a:lstStyle/>
                    <a:p>
                      <a:pPr algn="ctr" fontAlgn="ctr"/>
                      <a:r>
                        <a:rPr lang="nl-BE" sz="1050" u="none" strike="noStrike" dirty="0">
                          <a:effectLst/>
                        </a:rPr>
                        <a:t>Weging (2)</a:t>
                      </a:r>
                      <a:endParaRPr lang="nl-BE" sz="1050" b="1" i="0" u="none" strike="noStrike" dirty="0">
                        <a:solidFill>
                          <a:srgbClr val="000000"/>
                        </a:solidFill>
                        <a:effectLst/>
                        <a:latin typeface="Verdana" panose="020B0604030504040204" pitchFamily="34" charset="0"/>
                      </a:endParaRPr>
                    </a:p>
                  </a:txBody>
                  <a:tcPr marL="7124" marR="7124" marT="7124" marB="0" anchor="ctr"/>
                </a:tc>
                <a:tc hMerge="1">
                  <a:txBody>
                    <a:bodyPr/>
                    <a:lstStyle/>
                    <a:p>
                      <a:endParaRPr lang="nl-BE"/>
                    </a:p>
                  </a:txBody>
                  <a:tcPr/>
                </a:tc>
                <a:tc hMerge="1">
                  <a:txBody>
                    <a:bodyPr/>
                    <a:lstStyle/>
                    <a:p>
                      <a:endParaRPr lang="nl-BE"/>
                    </a:p>
                  </a:txBody>
                  <a:tcPr/>
                </a:tc>
                <a:tc hMerge="1">
                  <a:txBody>
                    <a:bodyPr/>
                    <a:lstStyle/>
                    <a:p>
                      <a:endParaRPr lang="nl-BE"/>
                    </a:p>
                  </a:txBody>
                  <a:tcPr/>
                </a:tc>
                <a:tc rowSpan="2">
                  <a:txBody>
                    <a:bodyPr/>
                    <a:lstStyle/>
                    <a:p>
                      <a:pPr algn="ctr" fontAlgn="ctr"/>
                      <a:r>
                        <a:rPr lang="nl-BE" sz="1050" u="none" strike="noStrike">
                          <a:effectLst/>
                        </a:rPr>
                        <a:t>Argumentatie voor de waardering (3)</a:t>
                      </a:r>
                      <a:endParaRPr lang="nl-BE" sz="1050" b="1" i="0" u="none" strike="noStrike">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050" u="none" strike="noStrike">
                          <a:effectLst/>
                        </a:rPr>
                        <a:t>Voorbeeld- elementen (4)</a:t>
                      </a:r>
                      <a:endParaRPr lang="nl-BE" sz="1050" b="1" i="0" u="none" strike="noStrike">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050" u="none" strike="noStrike">
                          <a:effectLst/>
                        </a:rPr>
                        <a:t>Uitschieters (5)</a:t>
                      </a:r>
                      <a:endParaRPr lang="nl-BE" sz="1050" b="1" i="0" u="none" strike="noStrike">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050" u="none" strike="noStrike">
                          <a:effectLst/>
                        </a:rPr>
                        <a:t>Ontwikkel-potentieel (6)</a:t>
                      </a:r>
                      <a:endParaRPr lang="nl-BE" sz="1050" b="1" i="0" u="none" strike="noStrike">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050" u="none" strike="noStrike">
                          <a:effectLst/>
                        </a:rPr>
                        <a:t>Ontwikkelmogelijkheden (7)</a:t>
                      </a:r>
                      <a:endParaRPr lang="nl-BE" sz="1050" b="1"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339032">
                <a:tc vMerge="1">
                  <a:txBody>
                    <a:bodyPr/>
                    <a:lstStyle/>
                    <a:p>
                      <a:endParaRPr lang="nl-BE"/>
                    </a:p>
                  </a:txBody>
                  <a:tcPr/>
                </a:tc>
                <a:tc>
                  <a:txBody>
                    <a:bodyPr/>
                    <a:lstStyle/>
                    <a:p>
                      <a:pPr algn="ctr" fontAlgn="ctr"/>
                      <a:r>
                        <a:rPr lang="nl-BE" sz="1050" u="none" strike="noStrike">
                          <a:effectLst/>
                        </a:rPr>
                        <a:t>HOOG</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GEMIDDELD</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LAAG</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GEEN</a:t>
                      </a:r>
                      <a:endParaRPr lang="nl-BE" sz="1050" b="0" i="0" u="none" strike="noStrike" dirty="0">
                        <a:solidFill>
                          <a:srgbClr val="000000"/>
                        </a:solidFill>
                        <a:effectLst/>
                        <a:latin typeface="Verdana" panose="020B0604030504040204" pitchFamily="34" charset="0"/>
                      </a:endParaRPr>
                    </a:p>
                  </a:txBody>
                  <a:tcPr marL="7124" marR="7124" marT="7124" marB="0" anchor="ct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extLst>
                  <a:ext uri="{0D108BD9-81ED-4DB2-BD59-A6C34878D82A}">
                    <a16:rowId xmlns:a16="http://schemas.microsoft.com/office/drawing/2014/main" val="10001"/>
                  </a:ext>
                </a:extLst>
              </a:tr>
              <a:tr h="1002330">
                <a:tc>
                  <a:txBody>
                    <a:bodyPr/>
                    <a:lstStyle/>
                    <a:p>
                      <a:pPr algn="ctr" fontAlgn="ctr"/>
                      <a:r>
                        <a:rPr lang="nl-BE" sz="1050" u="none" strike="noStrike" dirty="0">
                          <a:effectLst/>
                        </a:rPr>
                        <a:t>Conditie</a:t>
                      </a:r>
                      <a:endParaRPr lang="nl-BE" sz="105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t"/>
                      <a:r>
                        <a:rPr lang="nl-BE" sz="1050" u="none" strike="noStrike">
                          <a:effectLst/>
                        </a:rPr>
                        <a:t>X goed </a:t>
                      </a:r>
                      <a:endParaRPr lang="nl-BE" sz="1050" b="0" i="0" u="none" strike="noStrike">
                        <a:solidFill>
                          <a:srgbClr val="000000"/>
                        </a:solidFill>
                        <a:effectLst/>
                        <a:latin typeface="Verdana" panose="020B0604030504040204" pitchFamily="34" charset="0"/>
                      </a:endParaRPr>
                    </a:p>
                  </a:txBody>
                  <a:tcPr marL="7124" marR="7124" marT="7124" marB="0"/>
                </a:tc>
                <a:tc>
                  <a:txBody>
                    <a:bodyPr/>
                    <a:lstStyle/>
                    <a:p>
                      <a:pPr algn="ctr" fontAlgn="t"/>
                      <a:r>
                        <a:rPr lang="nl-BE" sz="1050" u="none" strike="noStrike">
                          <a:effectLst/>
                        </a:rPr>
                        <a:t>q redelijk</a:t>
                      </a:r>
                      <a:endParaRPr lang="nl-BE" sz="1050" b="0" i="0" u="none" strike="noStrike">
                        <a:solidFill>
                          <a:srgbClr val="000000"/>
                        </a:solidFill>
                        <a:effectLst/>
                        <a:latin typeface="Verdana" panose="020B0604030504040204" pitchFamily="34" charset="0"/>
                      </a:endParaRPr>
                    </a:p>
                  </a:txBody>
                  <a:tcPr marL="7124" marR="7124" marT="7124" marB="0"/>
                </a:tc>
                <a:tc>
                  <a:txBody>
                    <a:bodyPr/>
                    <a:lstStyle/>
                    <a:p>
                      <a:pPr algn="ctr" fontAlgn="t"/>
                      <a:r>
                        <a:rPr lang="nl-BE" sz="1050" u="none" strike="noStrike">
                          <a:effectLst/>
                        </a:rPr>
                        <a:t>q matig</a:t>
                      </a:r>
                      <a:endParaRPr lang="nl-BE" sz="1050" b="0" i="0" u="none" strike="noStrike">
                        <a:solidFill>
                          <a:srgbClr val="000000"/>
                        </a:solidFill>
                        <a:effectLst/>
                        <a:latin typeface="Verdana" panose="020B0604030504040204" pitchFamily="34" charset="0"/>
                      </a:endParaRPr>
                    </a:p>
                  </a:txBody>
                  <a:tcPr marL="7124" marR="7124" marT="7124" marB="0"/>
                </a:tc>
                <a:tc>
                  <a:txBody>
                    <a:bodyPr/>
                    <a:lstStyle/>
                    <a:p>
                      <a:pPr algn="ctr" fontAlgn="t"/>
                      <a:r>
                        <a:rPr lang="nl-BE" sz="1050" u="none" strike="noStrike" dirty="0">
                          <a:effectLst/>
                        </a:rPr>
                        <a:t>q slecht</a:t>
                      </a:r>
                      <a:endParaRPr lang="nl-BE" sz="1050" b="0" i="0" u="none" strike="noStrike" dirty="0">
                        <a:solidFill>
                          <a:srgbClr val="000000"/>
                        </a:solidFill>
                        <a:effectLst/>
                        <a:latin typeface="Verdana" panose="020B0604030504040204" pitchFamily="34" charset="0"/>
                      </a:endParaRPr>
                    </a:p>
                  </a:txBody>
                  <a:tcPr marL="7124" marR="7124" marT="7124" marB="0"/>
                </a:tc>
                <a:tc>
                  <a:txBody>
                    <a:bodyPr/>
                    <a:lstStyle/>
                    <a:p>
                      <a:pPr algn="ctr" fontAlgn="ctr"/>
                      <a:r>
                        <a:rPr lang="nl-BE" sz="1050" u="none" strike="noStrike">
                          <a:effectLst/>
                        </a:rPr>
                        <a:t>Algemeen goed staat, met uitzondering van een aantal objecten (sommige is de toestand ook niet gekend door inspectie Monumentenwacht)</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biechtstoel (0006) slechte staat</a:t>
                      </a:r>
                      <a:br>
                        <a:rPr lang="nl-BE" sz="1050" u="none" strike="noStrike" dirty="0">
                          <a:effectLst/>
                        </a:rPr>
                      </a:br>
                      <a:r>
                        <a:rPr lang="nl-BE" sz="1050" u="none" strike="noStrike" dirty="0">
                          <a:effectLst/>
                        </a:rPr>
                        <a:t>Pieta (muurschildering) nummer 0017</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Conservatiebehandeling schade beoordelen</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na te kijken: houtimitatieschildering</a:t>
                      </a:r>
                      <a:br>
                        <a:rPr lang="nl-BE" sz="1050" u="none" strike="noStrike">
                          <a:effectLst/>
                        </a:rPr>
                      </a:br>
                      <a:r>
                        <a:rPr lang="nl-BE" sz="1050" u="none" strike="noStrike">
                          <a:effectLst/>
                        </a:rPr>
                        <a:t>vochtschade: muurschildering</a:t>
                      </a:r>
                      <a:br>
                        <a:rPr lang="nl-BE" sz="1050" u="none" strike="noStrike">
                          <a:effectLst/>
                        </a:rPr>
                      </a:br>
                      <a:r>
                        <a:rPr lang="nl-BE" sz="1050" u="none" strike="noStrike">
                          <a:effectLst/>
                        </a:rPr>
                        <a:t>eigenaar stad Gent</a:t>
                      </a:r>
                      <a:endParaRPr lang="nl-BE" sz="1050" b="0"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2"/>
                  </a:ext>
                </a:extLst>
              </a:tr>
              <a:tr h="1168155">
                <a:tc>
                  <a:txBody>
                    <a:bodyPr/>
                    <a:lstStyle/>
                    <a:p>
                      <a:pPr algn="ctr" fontAlgn="ctr"/>
                      <a:r>
                        <a:rPr lang="nl-BE" sz="1050" u="none" strike="noStrike" dirty="0">
                          <a:effectLst/>
                        </a:rPr>
                        <a:t>Ensemble</a:t>
                      </a:r>
                      <a:endParaRPr lang="nl-BE" sz="105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x</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 </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zeker stijleenheid tussen bepaalde objecten </a:t>
                      </a:r>
                      <a:br>
                        <a:rPr lang="nl-BE" sz="1050" u="none" strike="noStrike">
                          <a:effectLst/>
                        </a:rPr>
                      </a:br>
                      <a:r>
                        <a:rPr lang="nl-BE" sz="1050" u="none" strike="noStrike">
                          <a:effectLst/>
                        </a:rPr>
                        <a:t>meestal vrij grote objecten die de kerkruimte definieren</a:t>
                      </a:r>
                      <a:br>
                        <a:rPr lang="nl-BE" sz="1050" u="none" strike="noStrike">
                          <a:effectLst/>
                        </a:rPr>
                      </a:br>
                      <a:r>
                        <a:rPr lang="nl-BE" sz="1050" u="none" strike="noStrike">
                          <a:effectLst/>
                        </a:rPr>
                        <a:t>van de meeste objecten kan je zeggen dat het verwijderen ervan een serieuze impact heeft op de ruimte</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hoofdaltaar, glasramen, preekstoel, biechtstoel, orgel, doopvont etc…</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Pieta wijkt af in het ensemble</a:t>
                      </a:r>
                      <a:br>
                        <a:rPr lang="nl-BE" sz="1050" u="none" strike="noStrike">
                          <a:effectLst/>
                        </a:rPr>
                      </a:b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geen</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geen</a:t>
                      </a:r>
                      <a:endParaRPr lang="nl-BE" sz="105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3"/>
                  </a:ext>
                </a:extLst>
              </a:tr>
              <a:tr h="836505">
                <a:tc>
                  <a:txBody>
                    <a:bodyPr/>
                    <a:lstStyle/>
                    <a:p>
                      <a:pPr algn="ctr" fontAlgn="ctr"/>
                      <a:r>
                        <a:rPr lang="nl-BE" sz="1050" u="none" strike="noStrike" dirty="0">
                          <a:effectLst/>
                        </a:rPr>
                        <a:t>Herkomst</a:t>
                      </a:r>
                      <a:endParaRPr lang="nl-BE" sz="105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x</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sommige afkomstig uit Sint-Catharinakapel</a:t>
                      </a:r>
                      <a:br>
                        <a:rPr lang="nl-BE" sz="1050" u="none" strike="noStrike">
                          <a:effectLst/>
                        </a:rPr>
                      </a:br>
                      <a:r>
                        <a:rPr lang="nl-BE" sz="1050" u="none" strike="noStrike">
                          <a:effectLst/>
                        </a:rPr>
                        <a:t>schenkers voor glasramen (oorspronkelijk en restauratie)</a:t>
                      </a:r>
                      <a:br>
                        <a:rPr lang="nl-BE" sz="1050" u="none" strike="noStrike">
                          <a:effectLst/>
                        </a:rPr>
                      </a:br>
                      <a:r>
                        <a:rPr lang="nl-BE" sz="1050" u="none" strike="noStrike">
                          <a:effectLst/>
                        </a:rPr>
                        <a:t>preekstoel (verhaal ivm pastoor Bracq)</a:t>
                      </a:r>
                      <a:br>
                        <a:rPr lang="nl-BE" sz="1050" u="none" strike="noStrike">
                          <a:effectLst/>
                        </a:rPr>
                      </a:b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hoofdaltaar, glasramen</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Orgel: zeer goed gedocumenteerd (ook na restauratie)</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Archiefonderzoek</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vervaardiging glasramen? Aletta </a:t>
                      </a:r>
                      <a:r>
                        <a:rPr lang="nl-BE" sz="1050" u="none" strike="noStrike" dirty="0" err="1">
                          <a:effectLst/>
                        </a:rPr>
                        <a:t>Rambaut</a:t>
                      </a:r>
                      <a:r>
                        <a:rPr lang="nl-BE" sz="1050" u="none" strike="noStrike" dirty="0">
                          <a:effectLst/>
                        </a:rPr>
                        <a:t>?</a:t>
                      </a:r>
                      <a:endParaRPr lang="nl-BE" sz="105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4"/>
                  </a:ext>
                </a:extLst>
              </a:tr>
              <a:tr h="1002330">
                <a:tc>
                  <a:txBody>
                    <a:bodyPr/>
                    <a:lstStyle/>
                    <a:p>
                      <a:pPr algn="ctr" fontAlgn="ctr"/>
                      <a:r>
                        <a:rPr lang="nl-BE" sz="1050" u="none" strike="noStrike" dirty="0">
                          <a:effectLst/>
                        </a:rPr>
                        <a:t>Zeldzaamheid</a:t>
                      </a:r>
                      <a:endParaRPr lang="nl-BE" sz="105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x</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 </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het ensemble is niet uniek in Gent, maar heeft zeker zijn betekenis voor </a:t>
                      </a:r>
                      <a:r>
                        <a:rPr lang="nl-BE" sz="1050" u="none" strike="noStrike" dirty="0" err="1">
                          <a:effectLst/>
                        </a:rPr>
                        <a:t>Meulestede</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zijaltaar op etage (verdieping)</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Van Peteghem-orgel (kleinschalig orgel met 1 klavier, beschermd)</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geen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geen</a:t>
                      </a:r>
                      <a:endParaRPr lang="nl-BE" sz="105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5"/>
                  </a:ext>
                </a:extLst>
              </a:tr>
              <a:tr h="836505">
                <a:tc>
                  <a:txBody>
                    <a:bodyPr/>
                    <a:lstStyle/>
                    <a:p>
                      <a:pPr algn="ctr" fontAlgn="ctr"/>
                      <a:r>
                        <a:rPr lang="nl-BE" sz="1050" u="none" strike="noStrike" dirty="0">
                          <a:effectLst/>
                        </a:rPr>
                        <a:t>Representativiteit</a:t>
                      </a:r>
                      <a:endParaRPr lang="nl-BE" sz="105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 </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x</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 </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Doorsnee voorbeeld voor een 18de-eeuwse kerk met de courante schenkingen, hergebruik uit oudere kerk/kapel (oorspronkelijk bijkerk) </a:t>
                      </a:r>
                      <a:r>
                        <a:rPr lang="nl-BE" sz="1050" u="none" strike="noStrike" dirty="0" err="1">
                          <a:effectLst/>
                        </a:rPr>
                        <a:t>etc</a:t>
                      </a:r>
                      <a:r>
                        <a:rPr lang="nl-BE" sz="1050" u="none" strike="noStrike" dirty="0">
                          <a:effectLst/>
                        </a:rPr>
                        <a:t> </a:t>
                      </a:r>
                      <a:endParaRPr lang="nl-BE" sz="105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hoofdaltaar uit catharinakapel, glasramen</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orgel is representatief voor het werk van Van Peteghem</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a:effectLst/>
                        </a:rPr>
                        <a:t>geen</a:t>
                      </a:r>
                      <a:endParaRPr lang="nl-BE" sz="105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050" u="none" strike="noStrike" dirty="0">
                          <a:effectLst/>
                        </a:rPr>
                        <a:t>geen</a:t>
                      </a:r>
                      <a:endParaRPr lang="nl-BE" sz="105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6"/>
                  </a:ext>
                </a:extLst>
              </a:tr>
            </a:tbl>
          </a:graphicData>
        </a:graphic>
      </p:graphicFrame>
      <p:sp>
        <p:nvSpPr>
          <p:cNvPr id="3" name="Tekstvak 2"/>
          <p:cNvSpPr txBox="1"/>
          <p:nvPr/>
        </p:nvSpPr>
        <p:spPr>
          <a:xfrm>
            <a:off x="312821" y="252613"/>
            <a:ext cx="11566357" cy="892552"/>
          </a:xfrm>
          <a:prstGeom prst="rect">
            <a:avLst/>
          </a:prstGeom>
          <a:noFill/>
        </p:spPr>
        <p:txBody>
          <a:bodyPr wrap="square" rtlCol="0">
            <a:spAutoFit/>
          </a:bodyPr>
          <a:lstStyle/>
          <a:p>
            <a:pPr algn="ctr"/>
            <a:r>
              <a:rPr lang="nl-BE" sz="2600" b="1" dirty="0"/>
              <a:t>NAGELVASTE INTERIEURELEMENTEN </a:t>
            </a:r>
          </a:p>
          <a:p>
            <a:pPr algn="ctr"/>
            <a:r>
              <a:rPr lang="nl-BE" sz="2600" b="1" dirty="0"/>
              <a:t>KWALITEITEN</a:t>
            </a:r>
          </a:p>
        </p:txBody>
      </p:sp>
      <p:sp>
        <p:nvSpPr>
          <p:cNvPr id="4" name="Tijdelijke aanduiding voor voettekst 3"/>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20</a:t>
            </a:fld>
            <a:endParaRPr lang="nl-BE"/>
          </a:p>
        </p:txBody>
      </p:sp>
    </p:spTree>
    <p:extLst>
      <p:ext uri="{BB962C8B-B14F-4D97-AF65-F5344CB8AC3E}">
        <p14:creationId xmlns:p14="http://schemas.microsoft.com/office/powerpoint/2010/main" val="164066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632736620"/>
              </p:ext>
            </p:extLst>
          </p:nvPr>
        </p:nvGraphicFramePr>
        <p:xfrm>
          <a:off x="757987" y="2648217"/>
          <a:ext cx="10968793" cy="2550220"/>
        </p:xfrm>
        <a:graphic>
          <a:graphicData uri="http://schemas.openxmlformats.org/drawingml/2006/table">
            <a:tbl>
              <a:tblPr>
                <a:tableStyleId>{5C22544A-7EE6-4342-B048-85BDC9FD1C3A}</a:tableStyleId>
              </a:tblPr>
              <a:tblGrid>
                <a:gridCol w="1168784">
                  <a:extLst>
                    <a:ext uri="{9D8B030D-6E8A-4147-A177-3AD203B41FA5}">
                      <a16:colId xmlns:a16="http://schemas.microsoft.com/office/drawing/2014/main" val="20000"/>
                    </a:ext>
                  </a:extLst>
                </a:gridCol>
                <a:gridCol w="504632">
                  <a:extLst>
                    <a:ext uri="{9D8B030D-6E8A-4147-A177-3AD203B41FA5}">
                      <a16:colId xmlns:a16="http://schemas.microsoft.com/office/drawing/2014/main" val="20001"/>
                    </a:ext>
                  </a:extLst>
                </a:gridCol>
                <a:gridCol w="613916">
                  <a:extLst>
                    <a:ext uri="{9D8B030D-6E8A-4147-A177-3AD203B41FA5}">
                      <a16:colId xmlns:a16="http://schemas.microsoft.com/office/drawing/2014/main" val="20002"/>
                    </a:ext>
                  </a:extLst>
                </a:gridCol>
                <a:gridCol w="613916">
                  <a:extLst>
                    <a:ext uri="{9D8B030D-6E8A-4147-A177-3AD203B41FA5}">
                      <a16:colId xmlns:a16="http://schemas.microsoft.com/office/drawing/2014/main" val="20003"/>
                    </a:ext>
                  </a:extLst>
                </a:gridCol>
                <a:gridCol w="613916">
                  <a:extLst>
                    <a:ext uri="{9D8B030D-6E8A-4147-A177-3AD203B41FA5}">
                      <a16:colId xmlns:a16="http://schemas.microsoft.com/office/drawing/2014/main" val="20004"/>
                    </a:ext>
                  </a:extLst>
                </a:gridCol>
                <a:gridCol w="2356644">
                  <a:extLst>
                    <a:ext uri="{9D8B030D-6E8A-4147-A177-3AD203B41FA5}">
                      <a16:colId xmlns:a16="http://schemas.microsoft.com/office/drawing/2014/main" val="20005"/>
                    </a:ext>
                  </a:extLst>
                </a:gridCol>
                <a:gridCol w="972858">
                  <a:extLst>
                    <a:ext uri="{9D8B030D-6E8A-4147-A177-3AD203B41FA5}">
                      <a16:colId xmlns:a16="http://schemas.microsoft.com/office/drawing/2014/main" val="20006"/>
                    </a:ext>
                  </a:extLst>
                </a:gridCol>
                <a:gridCol w="972858">
                  <a:extLst>
                    <a:ext uri="{9D8B030D-6E8A-4147-A177-3AD203B41FA5}">
                      <a16:colId xmlns:a16="http://schemas.microsoft.com/office/drawing/2014/main" val="20007"/>
                    </a:ext>
                  </a:extLst>
                </a:gridCol>
                <a:gridCol w="811953">
                  <a:extLst>
                    <a:ext uri="{9D8B030D-6E8A-4147-A177-3AD203B41FA5}">
                      <a16:colId xmlns:a16="http://schemas.microsoft.com/office/drawing/2014/main" val="20008"/>
                    </a:ext>
                  </a:extLst>
                </a:gridCol>
                <a:gridCol w="2339316">
                  <a:extLst>
                    <a:ext uri="{9D8B030D-6E8A-4147-A177-3AD203B41FA5}">
                      <a16:colId xmlns:a16="http://schemas.microsoft.com/office/drawing/2014/main" val="20009"/>
                    </a:ext>
                  </a:extLst>
                </a:gridCol>
              </a:tblGrid>
              <a:tr h="0">
                <a:tc>
                  <a:txBody>
                    <a:bodyPr/>
                    <a:lstStyle/>
                    <a:p>
                      <a:pPr algn="ctr" fontAlgn="ctr"/>
                      <a:r>
                        <a:rPr lang="nl-BE" sz="1100" u="none" strike="noStrike" dirty="0">
                          <a:effectLst/>
                        </a:rPr>
                        <a:t>Algemeen historische waarde </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x</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 van de objecten heeft een band met een belangrijke historische figuur of gebeurtenis.</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322497">
                <a:tc>
                  <a:txBody>
                    <a:bodyPr/>
                    <a:lstStyle/>
                    <a:p>
                      <a:pPr algn="ctr" fontAlgn="ctr"/>
                      <a:r>
                        <a:rPr lang="nl-BE" sz="1100" u="none" strike="noStrike" dirty="0">
                          <a:effectLst/>
                        </a:rPr>
                        <a:t>Kerkhistorische 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x</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vooral als illustratie van vroegere religieuze gebruiken</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preekstoel, biechtstoel, altaar</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Zijaltaar (vroegere hoofdaltaar)</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1"/>
                  </a:ext>
                </a:extLst>
              </a:tr>
              <a:tr h="427463">
                <a:tc>
                  <a:txBody>
                    <a:bodyPr/>
                    <a:lstStyle/>
                    <a:p>
                      <a:pPr algn="ctr" fontAlgn="ctr"/>
                      <a:r>
                        <a:rPr lang="nl-BE" sz="1100" u="none" strike="noStrike" dirty="0">
                          <a:effectLst/>
                        </a:rPr>
                        <a:t>Historisch-artistieke 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uitschieters qua stijl of vernieuwendheid</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orgel: uitschieter naar boven (Van </a:t>
                      </a:r>
                      <a:r>
                        <a:rPr lang="nl-BE" sz="1100" u="none" strike="noStrike" dirty="0" err="1">
                          <a:effectLst/>
                        </a:rPr>
                        <a:t>Peteghem</a:t>
                      </a:r>
                      <a:r>
                        <a:rPr lang="nl-BE" sz="1100" u="none" strike="noStrike" dirty="0">
                          <a:effectLst/>
                        </a:rPr>
                        <a:t>)</a:t>
                      </a:r>
                      <a:br>
                        <a:rPr lang="nl-BE" sz="1100" u="none" strike="noStrike" dirty="0">
                          <a:effectLst/>
                        </a:rPr>
                      </a:b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2"/>
                  </a:ext>
                </a:extLst>
              </a:tr>
              <a:tr h="322497">
                <a:tc>
                  <a:txBody>
                    <a:bodyPr/>
                    <a:lstStyle/>
                    <a:p>
                      <a:pPr algn="ctr" fontAlgn="ctr"/>
                      <a:r>
                        <a:rPr lang="nl-BE" sz="1100" u="none" strike="noStrike" dirty="0">
                          <a:effectLst/>
                        </a:rPr>
                        <a:t>Nijverheids-historische 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goed en degelijk gemaakt en gebruikte materialen, geen uitschieters</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3"/>
                  </a:ext>
                </a:extLst>
              </a:tr>
              <a:tr h="322497">
                <a:tc>
                  <a:txBody>
                    <a:bodyPr/>
                    <a:lstStyle/>
                    <a:p>
                      <a:pPr algn="ctr" fontAlgn="ctr"/>
                      <a:r>
                        <a:rPr lang="nl-BE" sz="1100" u="none" strike="noStrike" dirty="0" err="1">
                          <a:effectLst/>
                        </a:rPr>
                        <a:t>Onderzoekswaarde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potentieel voor verder onderzoek het meeste is al gebeurd.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4"/>
                  </a:ext>
                </a:extLst>
              </a:tr>
            </a:tbl>
          </a:graphicData>
        </a:graphic>
      </p:graphicFrame>
      <p:sp>
        <p:nvSpPr>
          <p:cNvPr id="3" name="Tekstvak 2"/>
          <p:cNvSpPr txBox="1"/>
          <p:nvPr/>
        </p:nvSpPr>
        <p:spPr>
          <a:xfrm>
            <a:off x="757987" y="421762"/>
            <a:ext cx="10968793" cy="892552"/>
          </a:xfrm>
          <a:prstGeom prst="rect">
            <a:avLst/>
          </a:prstGeom>
          <a:noFill/>
        </p:spPr>
        <p:txBody>
          <a:bodyPr wrap="square" rtlCol="0">
            <a:spAutoFit/>
          </a:bodyPr>
          <a:lstStyle/>
          <a:p>
            <a:pPr algn="ctr"/>
            <a:r>
              <a:rPr lang="nl-BE" sz="2600" b="1" dirty="0"/>
              <a:t>NAGELVASTE INTERIEURELEMENTEN </a:t>
            </a:r>
          </a:p>
          <a:p>
            <a:pPr algn="ctr"/>
            <a:r>
              <a:rPr lang="nl-BE" sz="2600" b="1" dirty="0"/>
              <a:t>HISTORISCHE WAARDEN</a:t>
            </a:r>
          </a:p>
        </p:txBody>
      </p:sp>
      <p:graphicFrame>
        <p:nvGraphicFramePr>
          <p:cNvPr id="4" name="Tabel 3"/>
          <p:cNvGraphicFramePr>
            <a:graphicFrameLocks noGrp="1"/>
          </p:cNvGraphicFramePr>
          <p:nvPr>
            <p:extLst>
              <p:ext uri="{D42A27DB-BD31-4B8C-83A1-F6EECF244321}">
                <p14:modId xmlns:p14="http://schemas.microsoft.com/office/powerpoint/2010/main" val="3161747090"/>
              </p:ext>
            </p:extLst>
          </p:nvPr>
        </p:nvGraphicFramePr>
        <p:xfrm>
          <a:off x="757987" y="1446994"/>
          <a:ext cx="10968793" cy="755619"/>
        </p:xfrm>
        <a:graphic>
          <a:graphicData uri="http://schemas.openxmlformats.org/drawingml/2006/table">
            <a:tbl>
              <a:tblPr>
                <a:tableStyleId>{5C22544A-7EE6-4342-B048-85BDC9FD1C3A}</a:tableStyleId>
              </a:tblPr>
              <a:tblGrid>
                <a:gridCol w="1168784">
                  <a:extLst>
                    <a:ext uri="{9D8B030D-6E8A-4147-A177-3AD203B41FA5}">
                      <a16:colId xmlns:a16="http://schemas.microsoft.com/office/drawing/2014/main" val="20000"/>
                    </a:ext>
                  </a:extLst>
                </a:gridCol>
                <a:gridCol w="505386">
                  <a:extLst>
                    <a:ext uri="{9D8B030D-6E8A-4147-A177-3AD203B41FA5}">
                      <a16:colId xmlns:a16="http://schemas.microsoft.com/office/drawing/2014/main" val="20001"/>
                    </a:ext>
                  </a:extLst>
                </a:gridCol>
                <a:gridCol w="614192">
                  <a:extLst>
                    <a:ext uri="{9D8B030D-6E8A-4147-A177-3AD203B41FA5}">
                      <a16:colId xmlns:a16="http://schemas.microsoft.com/office/drawing/2014/main" val="20002"/>
                    </a:ext>
                  </a:extLst>
                </a:gridCol>
                <a:gridCol w="614192">
                  <a:extLst>
                    <a:ext uri="{9D8B030D-6E8A-4147-A177-3AD203B41FA5}">
                      <a16:colId xmlns:a16="http://schemas.microsoft.com/office/drawing/2014/main" val="20003"/>
                    </a:ext>
                  </a:extLst>
                </a:gridCol>
                <a:gridCol w="609240">
                  <a:extLst>
                    <a:ext uri="{9D8B030D-6E8A-4147-A177-3AD203B41FA5}">
                      <a16:colId xmlns:a16="http://schemas.microsoft.com/office/drawing/2014/main" val="20004"/>
                    </a:ext>
                  </a:extLst>
                </a:gridCol>
                <a:gridCol w="2357709">
                  <a:extLst>
                    <a:ext uri="{9D8B030D-6E8A-4147-A177-3AD203B41FA5}">
                      <a16:colId xmlns:a16="http://schemas.microsoft.com/office/drawing/2014/main" val="20005"/>
                    </a:ext>
                  </a:extLst>
                </a:gridCol>
                <a:gridCol w="973298">
                  <a:extLst>
                    <a:ext uri="{9D8B030D-6E8A-4147-A177-3AD203B41FA5}">
                      <a16:colId xmlns:a16="http://schemas.microsoft.com/office/drawing/2014/main" val="20006"/>
                    </a:ext>
                  </a:extLst>
                </a:gridCol>
                <a:gridCol w="973298">
                  <a:extLst>
                    <a:ext uri="{9D8B030D-6E8A-4147-A177-3AD203B41FA5}">
                      <a16:colId xmlns:a16="http://schemas.microsoft.com/office/drawing/2014/main" val="20007"/>
                    </a:ext>
                  </a:extLst>
                </a:gridCol>
                <a:gridCol w="812320">
                  <a:extLst>
                    <a:ext uri="{9D8B030D-6E8A-4147-A177-3AD203B41FA5}">
                      <a16:colId xmlns:a16="http://schemas.microsoft.com/office/drawing/2014/main" val="20008"/>
                    </a:ext>
                  </a:extLst>
                </a:gridCol>
                <a:gridCol w="2340374">
                  <a:extLst>
                    <a:ext uri="{9D8B030D-6E8A-4147-A177-3AD203B41FA5}">
                      <a16:colId xmlns:a16="http://schemas.microsoft.com/office/drawing/2014/main" val="20009"/>
                    </a:ext>
                  </a:extLst>
                </a:gridCol>
              </a:tblGrid>
              <a:tr h="413215">
                <a:tc rowSpan="2">
                  <a:txBody>
                    <a:bodyPr/>
                    <a:lstStyle/>
                    <a:p>
                      <a:pPr algn="ctr" fontAlgn="ctr"/>
                      <a:r>
                        <a:rPr lang="nl-BE" sz="1100" u="none" strike="noStrike" dirty="0">
                          <a:effectLst/>
                        </a:rPr>
                        <a:t>Waarderings-criteria (1)                  </a:t>
                      </a:r>
                      <a:endParaRPr lang="nl-BE" sz="1100" b="1" i="0" u="none" strike="noStrike" dirty="0">
                        <a:solidFill>
                          <a:srgbClr val="FFFFFF"/>
                        </a:solidFill>
                        <a:effectLst/>
                        <a:latin typeface="Verdana" panose="020B0604030504040204" pitchFamily="34" charset="0"/>
                      </a:endParaRPr>
                    </a:p>
                  </a:txBody>
                  <a:tcPr marL="7124" marR="7124" marT="7124" marB="0" anchor="ctr"/>
                </a:tc>
                <a:tc gridSpan="4">
                  <a:txBody>
                    <a:bodyPr/>
                    <a:lstStyle/>
                    <a:p>
                      <a:pPr algn="ctr" fontAlgn="ctr"/>
                      <a:r>
                        <a:rPr lang="nl-BE" sz="1100" u="none" strike="noStrike" dirty="0">
                          <a:effectLst/>
                        </a:rPr>
                        <a:t>Weging (2)</a:t>
                      </a:r>
                      <a:endParaRPr lang="nl-BE" sz="1100" b="1" i="0" u="none" strike="noStrike" dirty="0">
                        <a:solidFill>
                          <a:srgbClr val="000000"/>
                        </a:solidFill>
                        <a:effectLst/>
                        <a:latin typeface="Verdana" panose="020B0604030504040204" pitchFamily="34" charset="0"/>
                      </a:endParaRPr>
                    </a:p>
                  </a:txBody>
                  <a:tcPr marL="7124" marR="7124" marT="7124" marB="0" anchor="ctr"/>
                </a:tc>
                <a:tc hMerge="1">
                  <a:txBody>
                    <a:bodyPr/>
                    <a:lstStyle/>
                    <a:p>
                      <a:endParaRPr lang="nl-BE"/>
                    </a:p>
                  </a:txBody>
                  <a:tcPr/>
                </a:tc>
                <a:tc hMerge="1">
                  <a:txBody>
                    <a:bodyPr/>
                    <a:lstStyle/>
                    <a:p>
                      <a:endParaRPr lang="nl-BE"/>
                    </a:p>
                  </a:txBody>
                  <a:tcPr/>
                </a:tc>
                <a:tc hMerge="1">
                  <a:txBody>
                    <a:bodyPr/>
                    <a:lstStyle/>
                    <a:p>
                      <a:endParaRPr lang="nl-BE"/>
                    </a:p>
                  </a:txBody>
                  <a:tcPr/>
                </a:tc>
                <a:tc rowSpan="2">
                  <a:txBody>
                    <a:bodyPr/>
                    <a:lstStyle/>
                    <a:p>
                      <a:pPr algn="ctr" fontAlgn="ctr"/>
                      <a:r>
                        <a:rPr lang="nl-BE" sz="1100" u="none" strike="noStrike" dirty="0">
                          <a:effectLst/>
                        </a:rPr>
                        <a:t>Argumentatie voor de waardering (3)</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Voorbeeld- elementen (4)</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Uitschieters (5)</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Ontwikkel-potentieel (6)</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Ontwikkelmogelijkheden (7)</a:t>
                      </a:r>
                      <a:endParaRPr lang="nl-BE" sz="1100" b="1"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249354">
                <a:tc vMerge="1">
                  <a:txBody>
                    <a:bodyPr/>
                    <a:lstStyle/>
                    <a:p>
                      <a:endParaRPr lang="nl-BE"/>
                    </a:p>
                  </a:txBody>
                  <a:tcPr/>
                </a:tc>
                <a:tc>
                  <a:txBody>
                    <a:bodyPr/>
                    <a:lstStyle/>
                    <a:p>
                      <a:pPr algn="ctr" fontAlgn="ctr"/>
                      <a:r>
                        <a:rPr lang="nl-BE" sz="1100" u="none" strike="noStrike" dirty="0">
                          <a:effectLst/>
                        </a:rPr>
                        <a:t>HOOG</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GEMIDDELD</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LAAG</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extLst>
                  <a:ext uri="{0D108BD9-81ED-4DB2-BD59-A6C34878D82A}">
                    <a16:rowId xmlns:a16="http://schemas.microsoft.com/office/drawing/2014/main" val="10001"/>
                  </a:ext>
                </a:extLst>
              </a:tr>
            </a:tbl>
          </a:graphicData>
        </a:graphic>
      </p:graphicFrame>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21</a:t>
            </a:fld>
            <a:endParaRPr lang="nl-BE"/>
          </a:p>
        </p:txBody>
      </p:sp>
    </p:spTree>
    <p:extLst>
      <p:ext uri="{BB962C8B-B14F-4D97-AF65-F5344CB8AC3E}">
        <p14:creationId xmlns:p14="http://schemas.microsoft.com/office/powerpoint/2010/main" val="91500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2157" y="611745"/>
            <a:ext cx="10968792" cy="892552"/>
          </a:xfrm>
          <a:prstGeom prst="rect">
            <a:avLst/>
          </a:prstGeom>
          <a:noFill/>
        </p:spPr>
        <p:txBody>
          <a:bodyPr wrap="square" rtlCol="0">
            <a:spAutoFit/>
          </a:bodyPr>
          <a:lstStyle/>
          <a:p>
            <a:pPr algn="ctr"/>
            <a:r>
              <a:rPr lang="nl-BE" sz="2600" b="1" dirty="0"/>
              <a:t>NAGELVASTE INTERIEURELEMENTEN </a:t>
            </a:r>
          </a:p>
          <a:p>
            <a:pPr algn="ctr"/>
            <a:r>
              <a:rPr lang="nl-BE" sz="2600" b="1" dirty="0"/>
              <a:t>SOCIALE WAARDEN</a:t>
            </a:r>
          </a:p>
        </p:txBody>
      </p:sp>
      <p:graphicFrame>
        <p:nvGraphicFramePr>
          <p:cNvPr id="3" name="Tabel 2"/>
          <p:cNvGraphicFramePr>
            <a:graphicFrameLocks noGrp="1"/>
          </p:cNvGraphicFramePr>
          <p:nvPr>
            <p:extLst>
              <p:ext uri="{D42A27DB-BD31-4B8C-83A1-F6EECF244321}">
                <p14:modId xmlns:p14="http://schemas.microsoft.com/office/powerpoint/2010/main" val="456865114"/>
              </p:ext>
            </p:extLst>
          </p:nvPr>
        </p:nvGraphicFramePr>
        <p:xfrm>
          <a:off x="822156" y="1488344"/>
          <a:ext cx="10968793" cy="755619"/>
        </p:xfrm>
        <a:graphic>
          <a:graphicData uri="http://schemas.openxmlformats.org/drawingml/2006/table">
            <a:tbl>
              <a:tblPr>
                <a:tableStyleId>{5C22544A-7EE6-4342-B048-85BDC9FD1C3A}</a:tableStyleId>
              </a:tblPr>
              <a:tblGrid>
                <a:gridCol w="1059978">
                  <a:extLst>
                    <a:ext uri="{9D8B030D-6E8A-4147-A177-3AD203B41FA5}">
                      <a16:colId xmlns:a16="http://schemas.microsoft.com/office/drawing/2014/main" val="20000"/>
                    </a:ext>
                  </a:extLst>
                </a:gridCol>
                <a:gridCol w="614192">
                  <a:extLst>
                    <a:ext uri="{9D8B030D-6E8A-4147-A177-3AD203B41FA5}">
                      <a16:colId xmlns:a16="http://schemas.microsoft.com/office/drawing/2014/main" val="20001"/>
                    </a:ext>
                  </a:extLst>
                </a:gridCol>
                <a:gridCol w="614192">
                  <a:extLst>
                    <a:ext uri="{9D8B030D-6E8A-4147-A177-3AD203B41FA5}">
                      <a16:colId xmlns:a16="http://schemas.microsoft.com/office/drawing/2014/main" val="20002"/>
                    </a:ext>
                  </a:extLst>
                </a:gridCol>
                <a:gridCol w="614192">
                  <a:extLst>
                    <a:ext uri="{9D8B030D-6E8A-4147-A177-3AD203B41FA5}">
                      <a16:colId xmlns:a16="http://schemas.microsoft.com/office/drawing/2014/main" val="20003"/>
                    </a:ext>
                  </a:extLst>
                </a:gridCol>
                <a:gridCol w="609240">
                  <a:extLst>
                    <a:ext uri="{9D8B030D-6E8A-4147-A177-3AD203B41FA5}">
                      <a16:colId xmlns:a16="http://schemas.microsoft.com/office/drawing/2014/main" val="20004"/>
                    </a:ext>
                  </a:extLst>
                </a:gridCol>
                <a:gridCol w="2357709">
                  <a:extLst>
                    <a:ext uri="{9D8B030D-6E8A-4147-A177-3AD203B41FA5}">
                      <a16:colId xmlns:a16="http://schemas.microsoft.com/office/drawing/2014/main" val="20005"/>
                    </a:ext>
                  </a:extLst>
                </a:gridCol>
                <a:gridCol w="973298">
                  <a:extLst>
                    <a:ext uri="{9D8B030D-6E8A-4147-A177-3AD203B41FA5}">
                      <a16:colId xmlns:a16="http://schemas.microsoft.com/office/drawing/2014/main" val="20006"/>
                    </a:ext>
                  </a:extLst>
                </a:gridCol>
                <a:gridCol w="973298">
                  <a:extLst>
                    <a:ext uri="{9D8B030D-6E8A-4147-A177-3AD203B41FA5}">
                      <a16:colId xmlns:a16="http://schemas.microsoft.com/office/drawing/2014/main" val="20007"/>
                    </a:ext>
                  </a:extLst>
                </a:gridCol>
                <a:gridCol w="812320">
                  <a:extLst>
                    <a:ext uri="{9D8B030D-6E8A-4147-A177-3AD203B41FA5}">
                      <a16:colId xmlns:a16="http://schemas.microsoft.com/office/drawing/2014/main" val="20008"/>
                    </a:ext>
                  </a:extLst>
                </a:gridCol>
                <a:gridCol w="2340374">
                  <a:extLst>
                    <a:ext uri="{9D8B030D-6E8A-4147-A177-3AD203B41FA5}">
                      <a16:colId xmlns:a16="http://schemas.microsoft.com/office/drawing/2014/main" val="20009"/>
                    </a:ext>
                  </a:extLst>
                </a:gridCol>
              </a:tblGrid>
              <a:tr h="413215">
                <a:tc rowSpan="2">
                  <a:txBody>
                    <a:bodyPr/>
                    <a:lstStyle/>
                    <a:p>
                      <a:pPr algn="ctr" fontAlgn="ctr"/>
                      <a:r>
                        <a:rPr lang="nl-BE" sz="1100" u="none" strike="noStrike" dirty="0">
                          <a:effectLst/>
                        </a:rPr>
                        <a:t>Waarderings-criteria (1)                  </a:t>
                      </a:r>
                      <a:endParaRPr lang="nl-BE" sz="1100" b="1" i="0" u="none" strike="noStrike" dirty="0">
                        <a:solidFill>
                          <a:srgbClr val="FFFFFF"/>
                        </a:solidFill>
                        <a:effectLst/>
                        <a:latin typeface="Verdana" panose="020B0604030504040204" pitchFamily="34" charset="0"/>
                      </a:endParaRPr>
                    </a:p>
                  </a:txBody>
                  <a:tcPr marL="7124" marR="7124" marT="7124" marB="0" anchor="ctr"/>
                </a:tc>
                <a:tc gridSpan="4">
                  <a:txBody>
                    <a:bodyPr/>
                    <a:lstStyle/>
                    <a:p>
                      <a:pPr algn="ctr" fontAlgn="ctr"/>
                      <a:r>
                        <a:rPr lang="nl-BE" sz="1100" u="none" strike="noStrike" dirty="0">
                          <a:effectLst/>
                        </a:rPr>
                        <a:t>Weging (2)</a:t>
                      </a:r>
                      <a:endParaRPr lang="nl-BE" sz="1100" b="1" i="0" u="none" strike="noStrike" dirty="0">
                        <a:solidFill>
                          <a:srgbClr val="000000"/>
                        </a:solidFill>
                        <a:effectLst/>
                        <a:latin typeface="Verdana" panose="020B0604030504040204" pitchFamily="34" charset="0"/>
                      </a:endParaRPr>
                    </a:p>
                  </a:txBody>
                  <a:tcPr marL="7124" marR="7124" marT="7124" marB="0" anchor="ctr"/>
                </a:tc>
                <a:tc hMerge="1">
                  <a:txBody>
                    <a:bodyPr/>
                    <a:lstStyle/>
                    <a:p>
                      <a:endParaRPr lang="nl-BE"/>
                    </a:p>
                  </a:txBody>
                  <a:tcPr/>
                </a:tc>
                <a:tc hMerge="1">
                  <a:txBody>
                    <a:bodyPr/>
                    <a:lstStyle/>
                    <a:p>
                      <a:endParaRPr lang="nl-BE"/>
                    </a:p>
                  </a:txBody>
                  <a:tcPr/>
                </a:tc>
                <a:tc hMerge="1">
                  <a:txBody>
                    <a:bodyPr/>
                    <a:lstStyle/>
                    <a:p>
                      <a:endParaRPr lang="nl-BE"/>
                    </a:p>
                  </a:txBody>
                  <a:tcPr/>
                </a:tc>
                <a:tc rowSpan="2">
                  <a:txBody>
                    <a:bodyPr/>
                    <a:lstStyle/>
                    <a:p>
                      <a:pPr algn="ctr" fontAlgn="ctr"/>
                      <a:r>
                        <a:rPr lang="nl-BE" sz="1100" u="none" strike="noStrike" dirty="0">
                          <a:effectLst/>
                        </a:rPr>
                        <a:t>Argumentatie voor de waardering (3)</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Voorbeeld- elementen (4)</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Uitschieters (5)</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Ontwikkel-potentieel (6)</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Ontwikkelmogelijkheden (7)</a:t>
                      </a:r>
                      <a:endParaRPr lang="nl-BE" sz="1100" b="1"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249354">
                <a:tc vMerge="1">
                  <a:txBody>
                    <a:bodyPr/>
                    <a:lstStyle/>
                    <a:p>
                      <a:endParaRPr lang="nl-BE"/>
                    </a:p>
                  </a:txBody>
                  <a:tcPr/>
                </a:tc>
                <a:tc>
                  <a:txBody>
                    <a:bodyPr/>
                    <a:lstStyle/>
                    <a:p>
                      <a:pPr algn="ctr" fontAlgn="ctr"/>
                      <a:r>
                        <a:rPr lang="nl-BE" sz="1100" u="none" strike="noStrike" dirty="0">
                          <a:effectLst/>
                        </a:rPr>
                        <a:t>HOOG</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GEMIDDELD</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LAAG</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extLst>
                  <a:ext uri="{0D108BD9-81ED-4DB2-BD59-A6C34878D82A}">
                    <a16:rowId xmlns:a16="http://schemas.microsoft.com/office/drawing/2014/main" val="10001"/>
                  </a:ext>
                </a:extLst>
              </a:tr>
            </a:tbl>
          </a:graphicData>
        </a:graphic>
      </p:graphicFrame>
      <p:graphicFrame>
        <p:nvGraphicFramePr>
          <p:cNvPr id="4" name="Tabel 3"/>
          <p:cNvGraphicFramePr>
            <a:graphicFrameLocks noGrp="1"/>
          </p:cNvGraphicFramePr>
          <p:nvPr>
            <p:extLst>
              <p:ext uri="{D42A27DB-BD31-4B8C-83A1-F6EECF244321}">
                <p14:modId xmlns:p14="http://schemas.microsoft.com/office/powerpoint/2010/main" val="869497536"/>
              </p:ext>
            </p:extLst>
          </p:nvPr>
        </p:nvGraphicFramePr>
        <p:xfrm>
          <a:off x="751115" y="2355850"/>
          <a:ext cx="11039835" cy="3193749"/>
        </p:xfrm>
        <a:graphic>
          <a:graphicData uri="http://schemas.openxmlformats.org/drawingml/2006/table">
            <a:tbl>
              <a:tblPr>
                <a:tableStyleId>{5C22544A-7EE6-4342-B048-85BDC9FD1C3A}</a:tableStyleId>
              </a:tblPr>
              <a:tblGrid>
                <a:gridCol w="1145036">
                  <a:extLst>
                    <a:ext uri="{9D8B030D-6E8A-4147-A177-3AD203B41FA5}">
                      <a16:colId xmlns:a16="http://schemas.microsoft.com/office/drawing/2014/main" val="20000"/>
                    </a:ext>
                  </a:extLst>
                </a:gridCol>
                <a:gridCol w="613018">
                  <a:extLst>
                    <a:ext uri="{9D8B030D-6E8A-4147-A177-3AD203B41FA5}">
                      <a16:colId xmlns:a16="http://schemas.microsoft.com/office/drawing/2014/main" val="20001"/>
                    </a:ext>
                  </a:extLst>
                </a:gridCol>
                <a:gridCol w="613018">
                  <a:extLst>
                    <a:ext uri="{9D8B030D-6E8A-4147-A177-3AD203B41FA5}">
                      <a16:colId xmlns:a16="http://schemas.microsoft.com/office/drawing/2014/main" val="20002"/>
                    </a:ext>
                  </a:extLst>
                </a:gridCol>
                <a:gridCol w="613018">
                  <a:extLst>
                    <a:ext uri="{9D8B030D-6E8A-4147-A177-3AD203B41FA5}">
                      <a16:colId xmlns:a16="http://schemas.microsoft.com/office/drawing/2014/main" val="20003"/>
                    </a:ext>
                  </a:extLst>
                </a:gridCol>
                <a:gridCol w="613018">
                  <a:extLst>
                    <a:ext uri="{9D8B030D-6E8A-4147-A177-3AD203B41FA5}">
                      <a16:colId xmlns:a16="http://schemas.microsoft.com/office/drawing/2014/main" val="20004"/>
                    </a:ext>
                  </a:extLst>
                </a:gridCol>
                <a:gridCol w="2353197">
                  <a:extLst>
                    <a:ext uri="{9D8B030D-6E8A-4147-A177-3AD203B41FA5}">
                      <a16:colId xmlns:a16="http://schemas.microsoft.com/office/drawing/2014/main" val="20005"/>
                    </a:ext>
                  </a:extLst>
                </a:gridCol>
                <a:gridCol w="971435">
                  <a:extLst>
                    <a:ext uri="{9D8B030D-6E8A-4147-A177-3AD203B41FA5}">
                      <a16:colId xmlns:a16="http://schemas.microsoft.com/office/drawing/2014/main" val="20006"/>
                    </a:ext>
                  </a:extLst>
                </a:gridCol>
                <a:gridCol w="971435">
                  <a:extLst>
                    <a:ext uri="{9D8B030D-6E8A-4147-A177-3AD203B41FA5}">
                      <a16:colId xmlns:a16="http://schemas.microsoft.com/office/drawing/2014/main" val="20007"/>
                    </a:ext>
                  </a:extLst>
                </a:gridCol>
                <a:gridCol w="810765">
                  <a:extLst>
                    <a:ext uri="{9D8B030D-6E8A-4147-A177-3AD203B41FA5}">
                      <a16:colId xmlns:a16="http://schemas.microsoft.com/office/drawing/2014/main" val="20008"/>
                    </a:ext>
                  </a:extLst>
                </a:gridCol>
                <a:gridCol w="2335895">
                  <a:extLst>
                    <a:ext uri="{9D8B030D-6E8A-4147-A177-3AD203B41FA5}">
                      <a16:colId xmlns:a16="http://schemas.microsoft.com/office/drawing/2014/main" val="20009"/>
                    </a:ext>
                  </a:extLst>
                </a:gridCol>
              </a:tblGrid>
              <a:tr h="534329">
                <a:tc>
                  <a:txBody>
                    <a:bodyPr/>
                    <a:lstStyle/>
                    <a:p>
                      <a:pPr algn="ctr" fontAlgn="ctr"/>
                      <a:r>
                        <a:rPr lang="nl-BE" sz="1100" u="none" strike="noStrike" dirty="0">
                          <a:effectLst/>
                        </a:rPr>
                        <a:t>Identiteitswaarde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bepaald zeer sterk de ruimte, zorgt voor verbondenheid</a:t>
                      </a:r>
                      <a:br>
                        <a:rPr lang="nl-BE" sz="1100" u="none" strike="noStrike">
                          <a:effectLst/>
                        </a:rPr>
                      </a:br>
                      <a:r>
                        <a:rPr lang="nl-BE" sz="1100" u="none" strike="noStrike">
                          <a:effectLst/>
                        </a:rPr>
                        <a:t>klokken blijven luiden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preekstoel, altaar, biechtstoel, glasramen, doopvont, orgel, klokken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(ingemaakte) kasten naar beneden.</a:t>
                      </a:r>
                      <a:br>
                        <a:rPr lang="nl-BE" sz="1100" u="none" strike="noStrike">
                          <a:effectLst/>
                        </a:rPr>
                      </a:b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322497">
                <a:tc>
                  <a:txBody>
                    <a:bodyPr/>
                    <a:lstStyle/>
                    <a:p>
                      <a:pPr algn="ctr" fontAlgn="ctr"/>
                      <a:r>
                        <a:rPr lang="nl-BE" sz="1100" u="none" strike="noStrike" dirty="0">
                          <a:effectLst/>
                        </a:rPr>
                        <a:t>Religieuze en spirituele 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niet in dit ensemble</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a:t>
                      </a:r>
                      <a:endParaRPr lang="nl-BE" sz="1100" b="0"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1"/>
                  </a:ext>
                </a:extLst>
              </a:tr>
              <a:tr h="322497">
                <a:tc>
                  <a:txBody>
                    <a:bodyPr/>
                    <a:lstStyle/>
                    <a:p>
                      <a:pPr algn="ctr" fontAlgn="ctr"/>
                      <a:r>
                        <a:rPr lang="nl-BE" sz="1100" u="none" strike="noStrike" dirty="0">
                          <a:effectLst/>
                        </a:rPr>
                        <a:t>Educatieve 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niet in dit ensemble</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geen </a:t>
                      </a:r>
                      <a:endParaRPr lang="nl-BE" sz="1100" b="0" i="0" u="none" strike="noStrike">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2"/>
                  </a:ext>
                </a:extLst>
              </a:tr>
              <a:tr h="968917">
                <a:tc>
                  <a:txBody>
                    <a:bodyPr/>
                    <a:lstStyle/>
                    <a:p>
                      <a:pPr algn="ctr" fontAlgn="ctr"/>
                      <a:r>
                        <a:rPr lang="nl-BE" sz="1100" u="none" strike="noStrike" dirty="0">
                          <a:effectLst/>
                        </a:rPr>
                        <a:t>Belevingswaarde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kerkruimte: vragen voor foto's, filmopname 'Gevoel voor Tumor' bij de doopvont met glasraam erbij </a:t>
                      </a:r>
                      <a:br>
                        <a:rPr lang="nl-BE" sz="1100" u="none" strike="noStrike">
                          <a:effectLst/>
                        </a:rPr>
                      </a:br>
                      <a:r>
                        <a:rPr lang="nl-BE" sz="1100" u="none" strike="noStrike">
                          <a:effectLst/>
                        </a:rPr>
                        <a:t>voor sacristie bepalen de kasten mogelijk wel de beleving (kasten zijn eigen aan een sacristie)</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hoofdaltaar, biechtstoel, preekstoel, orgel</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mooi geheel (uitschieter) = doopvont + glasraam</a:t>
                      </a:r>
                      <a:br>
                        <a:rPr lang="nl-BE" sz="1100" u="none" strike="noStrike" dirty="0">
                          <a:effectLst/>
                        </a:rPr>
                      </a:br>
                      <a:r>
                        <a:rPr lang="nl-BE" sz="1100" u="none" strike="noStrike" dirty="0">
                          <a:effectLst/>
                        </a:rPr>
                        <a:t>minder bepalend: grot, wijwatervaten, ingebouwde kast (285)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3"/>
                  </a:ext>
                </a:extLst>
              </a:tr>
            </a:tbl>
          </a:graphicData>
        </a:graphic>
      </p:graphicFrame>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22</a:t>
            </a:fld>
            <a:endParaRPr lang="nl-BE"/>
          </a:p>
        </p:txBody>
      </p:sp>
    </p:spTree>
    <p:extLst>
      <p:ext uri="{BB962C8B-B14F-4D97-AF65-F5344CB8AC3E}">
        <p14:creationId xmlns:p14="http://schemas.microsoft.com/office/powerpoint/2010/main" val="242690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11603" y="611745"/>
            <a:ext cx="10968793" cy="892552"/>
          </a:xfrm>
          <a:prstGeom prst="rect">
            <a:avLst/>
          </a:prstGeom>
          <a:noFill/>
        </p:spPr>
        <p:txBody>
          <a:bodyPr wrap="square" rtlCol="0">
            <a:spAutoFit/>
          </a:bodyPr>
          <a:lstStyle/>
          <a:p>
            <a:pPr algn="ctr"/>
            <a:r>
              <a:rPr lang="nl-BE" sz="2600" b="1" dirty="0"/>
              <a:t>NAGELVASTE INTERIEURELEMENTEN </a:t>
            </a:r>
          </a:p>
          <a:p>
            <a:pPr algn="ctr"/>
            <a:r>
              <a:rPr lang="nl-BE" sz="2600" b="1" dirty="0"/>
              <a:t>GEBRUIK</a:t>
            </a:r>
          </a:p>
        </p:txBody>
      </p:sp>
      <p:graphicFrame>
        <p:nvGraphicFramePr>
          <p:cNvPr id="4" name="Tabel 3"/>
          <p:cNvGraphicFramePr>
            <a:graphicFrameLocks noGrp="1"/>
          </p:cNvGraphicFramePr>
          <p:nvPr>
            <p:extLst>
              <p:ext uri="{D42A27DB-BD31-4B8C-83A1-F6EECF244321}">
                <p14:modId xmlns:p14="http://schemas.microsoft.com/office/powerpoint/2010/main" val="747363095"/>
              </p:ext>
            </p:extLst>
          </p:nvPr>
        </p:nvGraphicFramePr>
        <p:xfrm>
          <a:off x="611603" y="3523015"/>
          <a:ext cx="10968793" cy="684808"/>
        </p:xfrm>
        <a:graphic>
          <a:graphicData uri="http://schemas.openxmlformats.org/drawingml/2006/table">
            <a:tbl>
              <a:tblPr>
                <a:tableStyleId>{5C22544A-7EE6-4342-B048-85BDC9FD1C3A}</a:tableStyleId>
              </a:tblPr>
              <a:tblGrid>
                <a:gridCol w="1059500">
                  <a:extLst>
                    <a:ext uri="{9D8B030D-6E8A-4147-A177-3AD203B41FA5}">
                      <a16:colId xmlns:a16="http://schemas.microsoft.com/office/drawing/2014/main" val="20000"/>
                    </a:ext>
                  </a:extLst>
                </a:gridCol>
                <a:gridCol w="613916">
                  <a:extLst>
                    <a:ext uri="{9D8B030D-6E8A-4147-A177-3AD203B41FA5}">
                      <a16:colId xmlns:a16="http://schemas.microsoft.com/office/drawing/2014/main" val="20001"/>
                    </a:ext>
                  </a:extLst>
                </a:gridCol>
                <a:gridCol w="613916">
                  <a:extLst>
                    <a:ext uri="{9D8B030D-6E8A-4147-A177-3AD203B41FA5}">
                      <a16:colId xmlns:a16="http://schemas.microsoft.com/office/drawing/2014/main" val="20002"/>
                    </a:ext>
                  </a:extLst>
                </a:gridCol>
                <a:gridCol w="613916">
                  <a:extLst>
                    <a:ext uri="{9D8B030D-6E8A-4147-A177-3AD203B41FA5}">
                      <a16:colId xmlns:a16="http://schemas.microsoft.com/office/drawing/2014/main" val="20003"/>
                    </a:ext>
                  </a:extLst>
                </a:gridCol>
                <a:gridCol w="613916">
                  <a:extLst>
                    <a:ext uri="{9D8B030D-6E8A-4147-A177-3AD203B41FA5}">
                      <a16:colId xmlns:a16="http://schemas.microsoft.com/office/drawing/2014/main" val="20004"/>
                    </a:ext>
                  </a:extLst>
                </a:gridCol>
                <a:gridCol w="2356644">
                  <a:extLst>
                    <a:ext uri="{9D8B030D-6E8A-4147-A177-3AD203B41FA5}">
                      <a16:colId xmlns:a16="http://schemas.microsoft.com/office/drawing/2014/main" val="20005"/>
                    </a:ext>
                  </a:extLst>
                </a:gridCol>
                <a:gridCol w="972858">
                  <a:extLst>
                    <a:ext uri="{9D8B030D-6E8A-4147-A177-3AD203B41FA5}">
                      <a16:colId xmlns:a16="http://schemas.microsoft.com/office/drawing/2014/main" val="20006"/>
                    </a:ext>
                  </a:extLst>
                </a:gridCol>
                <a:gridCol w="972858">
                  <a:extLst>
                    <a:ext uri="{9D8B030D-6E8A-4147-A177-3AD203B41FA5}">
                      <a16:colId xmlns:a16="http://schemas.microsoft.com/office/drawing/2014/main" val="20007"/>
                    </a:ext>
                  </a:extLst>
                </a:gridCol>
                <a:gridCol w="811953">
                  <a:extLst>
                    <a:ext uri="{9D8B030D-6E8A-4147-A177-3AD203B41FA5}">
                      <a16:colId xmlns:a16="http://schemas.microsoft.com/office/drawing/2014/main" val="20008"/>
                    </a:ext>
                  </a:extLst>
                </a:gridCol>
                <a:gridCol w="2339316">
                  <a:extLst>
                    <a:ext uri="{9D8B030D-6E8A-4147-A177-3AD203B41FA5}">
                      <a16:colId xmlns:a16="http://schemas.microsoft.com/office/drawing/2014/main" val="20009"/>
                    </a:ext>
                  </a:extLst>
                </a:gridCol>
              </a:tblGrid>
              <a:tr h="322497">
                <a:tc>
                  <a:txBody>
                    <a:bodyPr/>
                    <a:lstStyle/>
                    <a:p>
                      <a:pPr algn="ctr" fontAlgn="ctr"/>
                      <a:r>
                        <a:rPr lang="nl-BE" sz="1100" u="none" strike="noStrike" dirty="0">
                          <a:effectLst/>
                        </a:rPr>
                        <a:t>Kerkelijke gebruikswaarde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x</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 kerkelijke gebruikswaarde</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322497">
                <a:tc>
                  <a:txBody>
                    <a:bodyPr/>
                    <a:lstStyle/>
                    <a:p>
                      <a:pPr algn="ctr" fontAlgn="ctr"/>
                      <a:r>
                        <a:rPr lang="nl-BE" sz="1100" u="none" strike="noStrike" dirty="0">
                          <a:effectLst/>
                        </a:rPr>
                        <a:t>Economische gebruikswaarde</a:t>
                      </a:r>
                      <a:endParaRPr lang="nl-BE" sz="1100" b="1"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x</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weinig tot geen courante opbrengsten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orgel (concerten)</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a:effectLst/>
                        </a:rPr>
                        <a:t> </a:t>
                      </a:r>
                      <a:endParaRPr lang="nl-BE" sz="1100" b="0" i="0" u="none" strike="noStrike">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 </a:t>
                      </a:r>
                      <a:endParaRPr lang="nl-BE" sz="1100" b="0"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1"/>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1555438930"/>
              </p:ext>
            </p:extLst>
          </p:nvPr>
        </p:nvGraphicFramePr>
        <p:xfrm>
          <a:off x="611603" y="2285282"/>
          <a:ext cx="10968793" cy="755619"/>
        </p:xfrm>
        <a:graphic>
          <a:graphicData uri="http://schemas.openxmlformats.org/drawingml/2006/table">
            <a:tbl>
              <a:tblPr>
                <a:tableStyleId>{5C22544A-7EE6-4342-B048-85BDC9FD1C3A}</a:tableStyleId>
              </a:tblPr>
              <a:tblGrid>
                <a:gridCol w="1059978">
                  <a:extLst>
                    <a:ext uri="{9D8B030D-6E8A-4147-A177-3AD203B41FA5}">
                      <a16:colId xmlns:a16="http://schemas.microsoft.com/office/drawing/2014/main" val="20000"/>
                    </a:ext>
                  </a:extLst>
                </a:gridCol>
                <a:gridCol w="614192">
                  <a:extLst>
                    <a:ext uri="{9D8B030D-6E8A-4147-A177-3AD203B41FA5}">
                      <a16:colId xmlns:a16="http://schemas.microsoft.com/office/drawing/2014/main" val="20001"/>
                    </a:ext>
                  </a:extLst>
                </a:gridCol>
                <a:gridCol w="614192">
                  <a:extLst>
                    <a:ext uri="{9D8B030D-6E8A-4147-A177-3AD203B41FA5}">
                      <a16:colId xmlns:a16="http://schemas.microsoft.com/office/drawing/2014/main" val="20002"/>
                    </a:ext>
                  </a:extLst>
                </a:gridCol>
                <a:gridCol w="614192">
                  <a:extLst>
                    <a:ext uri="{9D8B030D-6E8A-4147-A177-3AD203B41FA5}">
                      <a16:colId xmlns:a16="http://schemas.microsoft.com/office/drawing/2014/main" val="20003"/>
                    </a:ext>
                  </a:extLst>
                </a:gridCol>
                <a:gridCol w="609240">
                  <a:extLst>
                    <a:ext uri="{9D8B030D-6E8A-4147-A177-3AD203B41FA5}">
                      <a16:colId xmlns:a16="http://schemas.microsoft.com/office/drawing/2014/main" val="20004"/>
                    </a:ext>
                  </a:extLst>
                </a:gridCol>
                <a:gridCol w="2357709">
                  <a:extLst>
                    <a:ext uri="{9D8B030D-6E8A-4147-A177-3AD203B41FA5}">
                      <a16:colId xmlns:a16="http://schemas.microsoft.com/office/drawing/2014/main" val="20005"/>
                    </a:ext>
                  </a:extLst>
                </a:gridCol>
                <a:gridCol w="973298">
                  <a:extLst>
                    <a:ext uri="{9D8B030D-6E8A-4147-A177-3AD203B41FA5}">
                      <a16:colId xmlns:a16="http://schemas.microsoft.com/office/drawing/2014/main" val="20006"/>
                    </a:ext>
                  </a:extLst>
                </a:gridCol>
                <a:gridCol w="973298">
                  <a:extLst>
                    <a:ext uri="{9D8B030D-6E8A-4147-A177-3AD203B41FA5}">
                      <a16:colId xmlns:a16="http://schemas.microsoft.com/office/drawing/2014/main" val="20007"/>
                    </a:ext>
                  </a:extLst>
                </a:gridCol>
                <a:gridCol w="812320">
                  <a:extLst>
                    <a:ext uri="{9D8B030D-6E8A-4147-A177-3AD203B41FA5}">
                      <a16:colId xmlns:a16="http://schemas.microsoft.com/office/drawing/2014/main" val="20008"/>
                    </a:ext>
                  </a:extLst>
                </a:gridCol>
                <a:gridCol w="2340374">
                  <a:extLst>
                    <a:ext uri="{9D8B030D-6E8A-4147-A177-3AD203B41FA5}">
                      <a16:colId xmlns:a16="http://schemas.microsoft.com/office/drawing/2014/main" val="20009"/>
                    </a:ext>
                  </a:extLst>
                </a:gridCol>
              </a:tblGrid>
              <a:tr h="413215">
                <a:tc rowSpan="2">
                  <a:txBody>
                    <a:bodyPr/>
                    <a:lstStyle/>
                    <a:p>
                      <a:pPr algn="ctr" fontAlgn="ctr"/>
                      <a:r>
                        <a:rPr lang="nl-BE" sz="1100" u="none" strike="noStrike" dirty="0">
                          <a:effectLst/>
                        </a:rPr>
                        <a:t>Waarderings-criteria (1)                  </a:t>
                      </a:r>
                      <a:endParaRPr lang="nl-BE" sz="1100" b="1" i="0" u="none" strike="noStrike" dirty="0">
                        <a:solidFill>
                          <a:srgbClr val="FFFFFF"/>
                        </a:solidFill>
                        <a:effectLst/>
                        <a:latin typeface="Verdana" panose="020B0604030504040204" pitchFamily="34" charset="0"/>
                      </a:endParaRPr>
                    </a:p>
                  </a:txBody>
                  <a:tcPr marL="7124" marR="7124" marT="7124" marB="0" anchor="ctr"/>
                </a:tc>
                <a:tc gridSpan="4">
                  <a:txBody>
                    <a:bodyPr/>
                    <a:lstStyle/>
                    <a:p>
                      <a:pPr algn="ctr" fontAlgn="ctr"/>
                      <a:r>
                        <a:rPr lang="nl-BE" sz="1100" u="none" strike="noStrike" dirty="0">
                          <a:effectLst/>
                        </a:rPr>
                        <a:t>Weging (2)</a:t>
                      </a:r>
                      <a:endParaRPr lang="nl-BE" sz="1100" b="1" i="0" u="none" strike="noStrike" dirty="0">
                        <a:solidFill>
                          <a:srgbClr val="000000"/>
                        </a:solidFill>
                        <a:effectLst/>
                        <a:latin typeface="Verdana" panose="020B0604030504040204" pitchFamily="34" charset="0"/>
                      </a:endParaRPr>
                    </a:p>
                  </a:txBody>
                  <a:tcPr marL="7124" marR="7124" marT="7124" marB="0" anchor="ctr"/>
                </a:tc>
                <a:tc hMerge="1">
                  <a:txBody>
                    <a:bodyPr/>
                    <a:lstStyle/>
                    <a:p>
                      <a:endParaRPr lang="nl-BE"/>
                    </a:p>
                  </a:txBody>
                  <a:tcPr/>
                </a:tc>
                <a:tc hMerge="1">
                  <a:txBody>
                    <a:bodyPr/>
                    <a:lstStyle/>
                    <a:p>
                      <a:endParaRPr lang="nl-BE"/>
                    </a:p>
                  </a:txBody>
                  <a:tcPr/>
                </a:tc>
                <a:tc hMerge="1">
                  <a:txBody>
                    <a:bodyPr/>
                    <a:lstStyle/>
                    <a:p>
                      <a:endParaRPr lang="nl-BE"/>
                    </a:p>
                  </a:txBody>
                  <a:tcPr/>
                </a:tc>
                <a:tc rowSpan="2">
                  <a:txBody>
                    <a:bodyPr/>
                    <a:lstStyle/>
                    <a:p>
                      <a:pPr algn="ctr" fontAlgn="ctr"/>
                      <a:r>
                        <a:rPr lang="nl-BE" sz="1100" u="none" strike="noStrike" dirty="0">
                          <a:effectLst/>
                        </a:rPr>
                        <a:t>Argumentatie voor de waardering (3)</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Voorbeeld- elementen (4)</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Uitschieters (5)</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Ontwikkel-potentieel (6)</a:t>
                      </a:r>
                      <a:endParaRPr lang="nl-BE" sz="1100" b="1" i="0" u="none" strike="noStrike" dirty="0">
                        <a:solidFill>
                          <a:srgbClr val="000000"/>
                        </a:solidFill>
                        <a:effectLst/>
                        <a:latin typeface="Verdana" panose="020B0604030504040204" pitchFamily="34" charset="0"/>
                      </a:endParaRPr>
                    </a:p>
                  </a:txBody>
                  <a:tcPr marL="7124" marR="7124" marT="7124" marB="0" anchor="ctr"/>
                </a:tc>
                <a:tc rowSpan="2">
                  <a:txBody>
                    <a:bodyPr/>
                    <a:lstStyle/>
                    <a:p>
                      <a:pPr algn="ctr" fontAlgn="ctr"/>
                      <a:r>
                        <a:rPr lang="nl-BE" sz="1100" u="none" strike="noStrike" dirty="0">
                          <a:effectLst/>
                        </a:rPr>
                        <a:t>Ontwikkelmogelijkheden (7)</a:t>
                      </a:r>
                      <a:endParaRPr lang="nl-BE" sz="1100" b="1" i="0" u="none" strike="noStrike" dirty="0">
                        <a:solidFill>
                          <a:srgbClr val="000000"/>
                        </a:solidFill>
                        <a:effectLst/>
                        <a:latin typeface="Verdana" panose="020B0604030504040204" pitchFamily="34" charset="0"/>
                      </a:endParaRPr>
                    </a:p>
                  </a:txBody>
                  <a:tcPr marL="7124" marR="7124" marT="7124" marB="0" anchor="ctr"/>
                </a:tc>
                <a:extLst>
                  <a:ext uri="{0D108BD9-81ED-4DB2-BD59-A6C34878D82A}">
                    <a16:rowId xmlns:a16="http://schemas.microsoft.com/office/drawing/2014/main" val="10000"/>
                  </a:ext>
                </a:extLst>
              </a:tr>
              <a:tr h="249354">
                <a:tc vMerge="1">
                  <a:txBody>
                    <a:bodyPr/>
                    <a:lstStyle/>
                    <a:p>
                      <a:endParaRPr lang="nl-BE"/>
                    </a:p>
                  </a:txBody>
                  <a:tcPr/>
                </a:tc>
                <a:tc>
                  <a:txBody>
                    <a:bodyPr/>
                    <a:lstStyle/>
                    <a:p>
                      <a:pPr algn="ctr" fontAlgn="ctr"/>
                      <a:r>
                        <a:rPr lang="nl-BE" sz="1100" u="none" strike="noStrike" dirty="0">
                          <a:effectLst/>
                        </a:rPr>
                        <a:t>HOOG</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GEMIDDELD</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LAAG</a:t>
                      </a:r>
                      <a:endParaRPr lang="nl-BE" sz="1100" b="0" i="0" u="none" strike="noStrike" dirty="0">
                        <a:solidFill>
                          <a:srgbClr val="000000"/>
                        </a:solidFill>
                        <a:effectLst/>
                        <a:latin typeface="Verdana" panose="020B0604030504040204" pitchFamily="34" charset="0"/>
                      </a:endParaRPr>
                    </a:p>
                  </a:txBody>
                  <a:tcPr marL="7124" marR="7124" marT="7124" marB="0" anchor="ctr"/>
                </a:tc>
                <a:tc>
                  <a:txBody>
                    <a:bodyPr/>
                    <a:lstStyle/>
                    <a:p>
                      <a:pPr algn="ctr" fontAlgn="ctr"/>
                      <a:r>
                        <a:rPr lang="nl-BE" sz="1100" u="none" strike="noStrike" dirty="0">
                          <a:effectLst/>
                        </a:rPr>
                        <a:t>GEEN</a:t>
                      </a:r>
                      <a:endParaRPr lang="nl-BE" sz="1100" b="0" i="0" u="none" strike="noStrike" dirty="0">
                        <a:solidFill>
                          <a:srgbClr val="000000"/>
                        </a:solidFill>
                        <a:effectLst/>
                        <a:latin typeface="Verdana" panose="020B0604030504040204" pitchFamily="34" charset="0"/>
                      </a:endParaRPr>
                    </a:p>
                  </a:txBody>
                  <a:tcPr marL="7124" marR="7124" marT="7124" marB="0" anchor="ct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extLst>
                  <a:ext uri="{0D108BD9-81ED-4DB2-BD59-A6C34878D82A}">
                    <a16:rowId xmlns:a16="http://schemas.microsoft.com/office/drawing/2014/main" val="10001"/>
                  </a:ext>
                </a:extLst>
              </a:tr>
            </a:tbl>
          </a:graphicData>
        </a:graphic>
      </p:graphicFrame>
      <p:sp>
        <p:nvSpPr>
          <p:cNvPr id="8" name="Tijdelijke aanduiding voor voettekst 7"/>
          <p:cNvSpPr>
            <a:spLocks noGrp="1"/>
          </p:cNvSpPr>
          <p:nvPr>
            <p:ph type="ftr" sz="quarter" idx="11"/>
          </p:nvPr>
        </p:nvSpPr>
        <p:spPr/>
        <p:txBody>
          <a:bodyPr/>
          <a:lstStyle/>
          <a:p>
            <a:r>
              <a:rPr lang="nl-BE"/>
              <a:t>JOSIANE VANGLABEKE      CKB GENT STAD              25.10.2018</a:t>
            </a:r>
          </a:p>
        </p:txBody>
      </p:sp>
      <p:sp>
        <p:nvSpPr>
          <p:cNvPr id="9" name="Tijdelijke aanduiding voor dianummer 8"/>
          <p:cNvSpPr>
            <a:spLocks noGrp="1"/>
          </p:cNvSpPr>
          <p:nvPr>
            <p:ph type="sldNum" sz="quarter" idx="12"/>
          </p:nvPr>
        </p:nvSpPr>
        <p:spPr/>
        <p:txBody>
          <a:bodyPr/>
          <a:lstStyle/>
          <a:p>
            <a:fld id="{13925635-12AB-4C38-B93D-EF5FD19CEFCA}" type="slidenum">
              <a:rPr lang="nl-BE" smtClean="0"/>
              <a:t>23</a:t>
            </a:fld>
            <a:endParaRPr lang="nl-BE"/>
          </a:p>
        </p:txBody>
      </p:sp>
    </p:spTree>
    <p:extLst>
      <p:ext uri="{BB962C8B-B14F-4D97-AF65-F5344CB8AC3E}">
        <p14:creationId xmlns:p14="http://schemas.microsoft.com/office/powerpoint/2010/main" val="80852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24</a:t>
            </a:fld>
            <a:endParaRPr lang="nl-BE"/>
          </a:p>
        </p:txBody>
      </p:sp>
      <p:sp>
        <p:nvSpPr>
          <p:cNvPr id="4" name="Tekstvak 3"/>
          <p:cNvSpPr txBox="1"/>
          <p:nvPr/>
        </p:nvSpPr>
        <p:spPr>
          <a:xfrm>
            <a:off x="1643615" y="382743"/>
            <a:ext cx="8928992" cy="646331"/>
          </a:xfrm>
          <a:prstGeom prst="rect">
            <a:avLst/>
          </a:prstGeom>
          <a:noFill/>
        </p:spPr>
        <p:txBody>
          <a:bodyPr wrap="square" rtlCol="0">
            <a:spAutoFit/>
          </a:bodyPr>
          <a:lstStyle/>
          <a:p>
            <a:pPr algn="ctr"/>
            <a:r>
              <a:rPr lang="nl-BE" sz="3600" b="1" dirty="0">
                <a:highlight>
                  <a:srgbClr val="FFFF00"/>
                </a:highlight>
              </a:rPr>
              <a:t>EN WE GAAN VERDER IN HET  STAPPENPLAN</a:t>
            </a:r>
          </a:p>
        </p:txBody>
      </p:sp>
      <p:sp>
        <p:nvSpPr>
          <p:cNvPr id="5" name="Tekstvak 4"/>
          <p:cNvSpPr txBox="1"/>
          <p:nvPr/>
        </p:nvSpPr>
        <p:spPr>
          <a:xfrm>
            <a:off x="870856" y="1029074"/>
            <a:ext cx="10341429" cy="5386090"/>
          </a:xfrm>
          <a:prstGeom prst="rect">
            <a:avLst/>
          </a:prstGeom>
          <a:noFill/>
        </p:spPr>
        <p:txBody>
          <a:bodyPr wrap="square" rtlCol="0">
            <a:spAutoFit/>
          </a:bodyPr>
          <a:lstStyle/>
          <a:p>
            <a:pPr algn="ctr"/>
            <a:endParaRPr lang="nl-BE" sz="3200" b="1" dirty="0"/>
          </a:p>
          <a:p>
            <a:pPr algn="ctr"/>
            <a:endParaRPr lang="nl-BE" sz="3200" b="1" dirty="0"/>
          </a:p>
          <a:p>
            <a:pPr algn="ctr"/>
            <a:r>
              <a:rPr lang="nl-BE" sz="3600" b="1" dirty="0"/>
              <a:t>SAMENVATTINGEN </a:t>
            </a:r>
          </a:p>
          <a:p>
            <a:pPr algn="ctr"/>
            <a:endParaRPr lang="nl-BE" sz="3600" b="1" dirty="0"/>
          </a:p>
          <a:p>
            <a:pPr algn="ctr"/>
            <a:r>
              <a:rPr lang="nl-BE" sz="3600" b="1" dirty="0"/>
              <a:t>PER ENSEMBLE </a:t>
            </a:r>
          </a:p>
          <a:p>
            <a:pPr algn="ctr"/>
            <a:endParaRPr lang="nl-BE" sz="3600" b="1" dirty="0"/>
          </a:p>
          <a:p>
            <a:pPr algn="ctr"/>
            <a:r>
              <a:rPr lang="nl-BE" sz="3600" b="1" dirty="0"/>
              <a:t>VAN DE WAARDERINGSCRITERIA</a:t>
            </a:r>
          </a:p>
          <a:p>
            <a:pPr algn="ctr"/>
            <a:endParaRPr lang="nl-BE" sz="3600" b="1" dirty="0"/>
          </a:p>
          <a:p>
            <a:pPr algn="ctr"/>
            <a:endParaRPr lang="nl-BE" sz="3200" b="1" dirty="0"/>
          </a:p>
          <a:p>
            <a:pPr algn="ctr"/>
            <a:r>
              <a:rPr lang="nl-BE" sz="3200" b="1" dirty="0"/>
              <a:t> </a:t>
            </a:r>
          </a:p>
        </p:txBody>
      </p:sp>
    </p:spTree>
    <p:extLst>
      <p:ext uri="{BB962C8B-B14F-4D97-AF65-F5344CB8AC3E}">
        <p14:creationId xmlns:p14="http://schemas.microsoft.com/office/powerpoint/2010/main" val="364434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25</a:t>
            </a:fld>
            <a:endParaRPr lang="nl-BE"/>
          </a:p>
        </p:txBody>
      </p:sp>
      <p:sp>
        <p:nvSpPr>
          <p:cNvPr id="4" name="Rechthoek 3"/>
          <p:cNvSpPr/>
          <p:nvPr/>
        </p:nvSpPr>
        <p:spPr>
          <a:xfrm>
            <a:off x="310244" y="411621"/>
            <a:ext cx="11560628" cy="6063198"/>
          </a:xfrm>
          <a:prstGeom prst="rect">
            <a:avLst/>
          </a:prstGeom>
        </p:spPr>
        <p:txBody>
          <a:bodyPr wrap="square">
            <a:spAutoFit/>
          </a:bodyPr>
          <a:lstStyle/>
          <a:p>
            <a:pPr algn="ctr"/>
            <a:r>
              <a:rPr lang="nl-BE" sz="3000" b="1" dirty="0"/>
              <a:t>SAMENVATTINGEN PER ENSEMBLE VAN DE WAARDERINGSCRITERIA</a:t>
            </a:r>
          </a:p>
          <a:p>
            <a:pPr algn="ctr"/>
            <a:r>
              <a:rPr lang="nl-BE" sz="3000" b="1" dirty="0"/>
              <a:t> </a:t>
            </a:r>
          </a:p>
          <a:p>
            <a:r>
              <a:rPr lang="nl-BE" sz="3000" b="1" dirty="0"/>
              <a:t>ENSEMBLE 3: OPRICHTING KERK (midden 18</a:t>
            </a:r>
            <a:r>
              <a:rPr lang="nl-BE" sz="3000" b="1" baseline="30000" dirty="0"/>
              <a:t>de</a:t>
            </a:r>
            <a:r>
              <a:rPr lang="nl-BE" sz="3000" b="1" dirty="0"/>
              <a:t> eeuw)</a:t>
            </a:r>
          </a:p>
          <a:p>
            <a:endParaRPr lang="nl-BE" sz="3000" b="1" dirty="0"/>
          </a:p>
          <a:p>
            <a:r>
              <a:rPr lang="nl-BE" sz="3000" b="1" u="sng" dirty="0"/>
              <a:t>WAT?</a:t>
            </a:r>
          </a:p>
          <a:p>
            <a:r>
              <a:rPr lang="nl-BE" sz="3000" dirty="0"/>
              <a:t>Dit ensemble bestaat uit een aantal objecten die op basis van hun datering en/of inscriptie aan de periode van de oprichting van het huidige kerkgebouw kunnen gelinkt worden. Het gaat hoofdzakelijk om liturgisch vaatwerk (stralenmonstrans, ciborie, kelk, ampullenstel, </a:t>
            </a:r>
            <a:r>
              <a:rPr lang="nl-BE" sz="3000" dirty="0" err="1"/>
              <a:t>pyxis</a:t>
            </a:r>
            <a:r>
              <a:rPr lang="nl-BE" sz="3000" dirty="0"/>
              <a:t> en collecteschalen), maar ook om (een deel van) de sacristiekasten, de kruisweg , twee </a:t>
            </a:r>
            <a:r>
              <a:rPr lang="nl-BE" sz="3000" dirty="0" err="1"/>
              <a:t>reliekosculatoria</a:t>
            </a:r>
            <a:r>
              <a:rPr lang="nl-BE" sz="3000" dirty="0"/>
              <a:t> en een groen en een rood parament (religieus textiel).</a:t>
            </a:r>
            <a:endParaRPr lang="nl-BE" sz="3000" b="1" dirty="0"/>
          </a:p>
          <a:p>
            <a:pPr algn="ctr"/>
            <a:endParaRPr lang="nl-BE" sz="2800" b="1" dirty="0"/>
          </a:p>
        </p:txBody>
      </p:sp>
    </p:spTree>
    <p:extLst>
      <p:ext uri="{BB962C8B-B14F-4D97-AF65-F5344CB8AC3E}">
        <p14:creationId xmlns:p14="http://schemas.microsoft.com/office/powerpoint/2010/main" val="1981345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26</a:t>
            </a:fld>
            <a:endParaRPr lang="nl-BE"/>
          </a:p>
        </p:txBody>
      </p:sp>
      <p:sp>
        <p:nvSpPr>
          <p:cNvPr id="6" name="Rechthoek 5"/>
          <p:cNvSpPr/>
          <p:nvPr/>
        </p:nvSpPr>
        <p:spPr>
          <a:xfrm>
            <a:off x="587829" y="346305"/>
            <a:ext cx="11103428" cy="6001643"/>
          </a:xfrm>
          <a:prstGeom prst="rect">
            <a:avLst/>
          </a:prstGeom>
        </p:spPr>
        <p:txBody>
          <a:bodyPr wrap="square">
            <a:spAutoFit/>
          </a:bodyPr>
          <a:lstStyle/>
          <a:p>
            <a:pPr algn="ctr"/>
            <a:r>
              <a:rPr lang="nl-BE" sz="2800" b="1" dirty="0"/>
              <a:t>SAMENVATTINGEN PER ENSEMBLE VAN DE WAARDERINGSCRITERIA</a:t>
            </a:r>
          </a:p>
          <a:p>
            <a:pPr algn="ctr"/>
            <a:r>
              <a:rPr lang="nl-BE" sz="2800" b="1" dirty="0"/>
              <a:t>ENSEMBLE 3: OPRICHTING KERK (midden 18</a:t>
            </a:r>
            <a:r>
              <a:rPr lang="nl-BE" sz="2800" b="1" baseline="30000" dirty="0"/>
              <a:t>de</a:t>
            </a:r>
            <a:r>
              <a:rPr lang="nl-BE" sz="2800" b="1" dirty="0"/>
              <a:t> eeuw)</a:t>
            </a:r>
          </a:p>
          <a:p>
            <a:pPr algn="ctr"/>
            <a:endParaRPr lang="nl-BE" sz="2800" b="1" dirty="0"/>
          </a:p>
          <a:p>
            <a:r>
              <a:rPr lang="nl-NL" sz="3000" b="1" u="sng" dirty="0"/>
              <a:t>KWALITEITEN</a:t>
            </a:r>
            <a:endParaRPr lang="nl-BE" sz="3000" b="1" u="sng" dirty="0"/>
          </a:p>
          <a:p>
            <a:r>
              <a:rPr lang="nl-NL" sz="3000" dirty="0"/>
              <a:t>Al deze oude objecten zijn in vrijwel perfecte staat, sacristiekasten (geen achterkant) nog eens bekijken. Zeer grote herkomstwaarde omdat er veel bekend is over de vervaardiger, schenker enz. Minder i.v.m. textiel waar weinig over geweten is. </a:t>
            </a:r>
            <a:endParaRPr lang="nl-BE" sz="3000" dirty="0"/>
          </a:p>
          <a:p>
            <a:r>
              <a:rPr lang="nl-NL" sz="3000" dirty="0"/>
              <a:t>Kruisweg wordt heel hoog ingeschat omwille van gerestaureerde (perfecte) staat, relieken in elk van de kruisbekroningen, stilistische samenhang tussen schilderij en lijst en gebouw. Belangrijk is hiervoor een kerkelijke herbestemming te zoeken waar de kruisweg tot zijn recht komt.</a:t>
            </a:r>
            <a:endParaRPr lang="nl-BE" sz="2800" b="1" dirty="0"/>
          </a:p>
        </p:txBody>
      </p:sp>
    </p:spTree>
    <p:extLst>
      <p:ext uri="{BB962C8B-B14F-4D97-AF65-F5344CB8AC3E}">
        <p14:creationId xmlns:p14="http://schemas.microsoft.com/office/powerpoint/2010/main" val="347941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27</a:t>
            </a:fld>
            <a:endParaRPr lang="nl-BE"/>
          </a:p>
        </p:txBody>
      </p:sp>
      <p:pic>
        <p:nvPicPr>
          <p:cNvPr id="1026" name="Picture 2" descr="L:\C03\kerkelijk roerend erfgoed\1. inventariseren\samenwerking_erfgoedcellen\Gent\Meulestede St-Antonius Abt\opgeladen foto's invoer door CRKC\wetransfer-50cd97\POV.0023.0024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8381" y="92467"/>
            <a:ext cx="4195239" cy="623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12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28</a:t>
            </a:fld>
            <a:endParaRPr lang="nl-BE"/>
          </a:p>
        </p:txBody>
      </p:sp>
      <p:sp>
        <p:nvSpPr>
          <p:cNvPr id="4" name="Rechthoek 3"/>
          <p:cNvSpPr/>
          <p:nvPr/>
        </p:nvSpPr>
        <p:spPr>
          <a:xfrm>
            <a:off x="522514" y="407270"/>
            <a:ext cx="11511643" cy="6524863"/>
          </a:xfrm>
          <a:prstGeom prst="rect">
            <a:avLst/>
          </a:prstGeom>
        </p:spPr>
        <p:txBody>
          <a:bodyPr wrap="square">
            <a:spAutoFit/>
          </a:bodyPr>
          <a:lstStyle/>
          <a:p>
            <a:pPr algn="ctr"/>
            <a:r>
              <a:rPr lang="nl-BE" sz="2800" b="1" dirty="0"/>
              <a:t>SAMENVATTINGEN PER ENSEMBLE VAN DE WAARDERINGSCRITERIA</a:t>
            </a:r>
          </a:p>
          <a:p>
            <a:pPr algn="ctr"/>
            <a:r>
              <a:rPr lang="nl-BE" sz="2800" b="1" dirty="0"/>
              <a:t>ENSEMBLE 3: OPRICHTING KERK (midden 18</a:t>
            </a:r>
            <a:r>
              <a:rPr lang="nl-BE" sz="2800" b="1" baseline="30000" dirty="0"/>
              <a:t>de</a:t>
            </a:r>
            <a:r>
              <a:rPr lang="nl-BE" sz="2800" b="1" dirty="0"/>
              <a:t> eeuw)</a:t>
            </a:r>
          </a:p>
          <a:p>
            <a:pPr algn="ctr"/>
            <a:endParaRPr lang="nl-BE" sz="2800" b="1" dirty="0"/>
          </a:p>
          <a:p>
            <a:r>
              <a:rPr lang="nl-NL" sz="3000" b="1" u="sng" dirty="0"/>
              <a:t>HISTORISCHE WAARDEN</a:t>
            </a:r>
            <a:r>
              <a:rPr lang="nl-NL" sz="3000" u="sng" dirty="0"/>
              <a:t> </a:t>
            </a:r>
          </a:p>
          <a:p>
            <a:r>
              <a:rPr lang="nl-NL" sz="3000" dirty="0"/>
              <a:t>Kerkhistorisch zeer hoog i.v.m. de oprichting van kerk en kennis van de voorganger (Capelle) bij reliekhouders, ampullen, ciborie, kelk, </a:t>
            </a:r>
            <a:r>
              <a:rPr lang="nl-NL" sz="3000" dirty="0" err="1"/>
              <a:t>pyxis</a:t>
            </a:r>
            <a:r>
              <a:rPr lang="nl-NL" sz="3000" dirty="0"/>
              <a:t> en verwijzing naar patroonheilige op collecteschaal</a:t>
            </a:r>
          </a:p>
          <a:p>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b="1" dirty="0"/>
          </a:p>
        </p:txBody>
      </p:sp>
      <p:pic>
        <p:nvPicPr>
          <p:cNvPr id="2050" name="Picture 2" descr="L:\C03\kerkelijk roerend erfgoed\1. inventariseren\samenwerking_erfgoedcellen\Gent\Meulestede St-Antonius Abt\inventaris vanop USB door KF\1ste inventaris origineel AntoniusAbt\P12104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479"/>
          <a:stretch/>
        </p:blipFill>
        <p:spPr bwMode="auto">
          <a:xfrm>
            <a:off x="4173216" y="3669701"/>
            <a:ext cx="3845569" cy="270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77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29</a:t>
            </a:fld>
            <a:endParaRPr lang="nl-BE"/>
          </a:p>
        </p:txBody>
      </p:sp>
      <p:sp>
        <p:nvSpPr>
          <p:cNvPr id="4" name="Rechthoek 3"/>
          <p:cNvSpPr/>
          <p:nvPr/>
        </p:nvSpPr>
        <p:spPr>
          <a:xfrm>
            <a:off x="489856" y="346307"/>
            <a:ext cx="11119758" cy="6124754"/>
          </a:xfrm>
          <a:prstGeom prst="rect">
            <a:avLst/>
          </a:prstGeom>
        </p:spPr>
        <p:txBody>
          <a:bodyPr wrap="square">
            <a:spAutoFit/>
          </a:bodyPr>
          <a:lstStyle/>
          <a:p>
            <a:pPr algn="ctr"/>
            <a:r>
              <a:rPr lang="nl-BE" sz="2800" b="1" dirty="0"/>
              <a:t>SAMENVATTINGEN PER ENSEMBLE VAN DE WAARDERINGSCRITERIA</a:t>
            </a:r>
          </a:p>
          <a:p>
            <a:pPr algn="ctr"/>
            <a:r>
              <a:rPr lang="nl-BE" sz="2800" b="1" dirty="0"/>
              <a:t>ENSEMBLE 3: OPRICHTING KERK (midden 18</a:t>
            </a:r>
            <a:r>
              <a:rPr lang="nl-BE" sz="2800" b="1" baseline="30000" dirty="0"/>
              <a:t>de</a:t>
            </a:r>
            <a:r>
              <a:rPr lang="nl-BE" sz="2800" b="1" dirty="0"/>
              <a:t> eeuw)</a:t>
            </a:r>
          </a:p>
          <a:p>
            <a:endParaRPr lang="nl-BE" sz="2800" b="1" dirty="0"/>
          </a:p>
          <a:p>
            <a:r>
              <a:rPr lang="nl-NL" sz="2800" b="1" u="sng" dirty="0"/>
              <a:t>SOCIALE WAARDEN</a:t>
            </a:r>
            <a:endParaRPr lang="nl-BE" sz="2800" b="1" u="sng" dirty="0"/>
          </a:p>
          <a:p>
            <a:r>
              <a:rPr lang="nl-NL" sz="2800" dirty="0"/>
              <a:t>Beeldbepalende waarde van kruisweg in de kerkruimte. Kon/mocht niet blijven. Kerk in bijpassende stijl nodig bij herbestemming.</a:t>
            </a:r>
            <a:endParaRPr lang="nl-BE" sz="2800" dirty="0"/>
          </a:p>
          <a:p>
            <a:r>
              <a:rPr lang="nl-NL" sz="2800" dirty="0"/>
              <a:t>De rest van de objecten heeft weinig sociale waarden.</a:t>
            </a:r>
            <a:endParaRPr lang="nl-BE" sz="2800" dirty="0"/>
          </a:p>
          <a:p>
            <a:endParaRPr lang="nl-BE" sz="2800" b="1" dirty="0"/>
          </a:p>
          <a:p>
            <a:r>
              <a:rPr lang="nl-NL" sz="2800" b="1" u="sng" dirty="0"/>
              <a:t>GEBRUIKSWAARDEN</a:t>
            </a:r>
            <a:endParaRPr lang="nl-BE" sz="2800" b="1" u="sng" dirty="0"/>
          </a:p>
          <a:p>
            <a:r>
              <a:rPr lang="nl-NL" sz="2800" dirty="0"/>
              <a:t>Sommige objecten met een hogere kerkelijke gebruikswaarde dan andere. </a:t>
            </a:r>
          </a:p>
          <a:p>
            <a:endParaRPr lang="nl-NL" sz="2800" dirty="0"/>
          </a:p>
          <a:p>
            <a:r>
              <a:rPr lang="nl-BE" sz="2800" b="1" u="sng" dirty="0"/>
              <a:t>SAMENGEVAT</a:t>
            </a:r>
          </a:p>
          <a:p>
            <a:r>
              <a:rPr lang="nl-BE" sz="2800" b="1" dirty="0"/>
              <a:t>Omwille van de herkomst, parochiegeschiedenis is dit ensemble zeer belangrijk voor de Sint-Antonius </a:t>
            </a:r>
            <a:r>
              <a:rPr lang="nl-BE" sz="2800" b="1" dirty="0" err="1"/>
              <a:t>Abtkerk</a:t>
            </a:r>
            <a:r>
              <a:rPr lang="nl-BE" sz="2800" b="1" dirty="0"/>
              <a:t>  (=kerncollectie).</a:t>
            </a:r>
          </a:p>
        </p:txBody>
      </p:sp>
    </p:spTree>
    <p:extLst>
      <p:ext uri="{BB962C8B-B14F-4D97-AF65-F5344CB8AC3E}">
        <p14:creationId xmlns:p14="http://schemas.microsoft.com/office/powerpoint/2010/main" val="89519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2661798037"/>
              </p:ext>
            </p:extLst>
          </p:nvPr>
        </p:nvGraphicFramePr>
        <p:xfrm>
          <a:off x="1742941" y="1030307"/>
          <a:ext cx="9397284" cy="4702113"/>
        </p:xfrm>
        <a:graphic>
          <a:graphicData uri="http://schemas.openxmlformats.org/drawingml/2006/table">
            <a:tbl>
              <a:tblPr>
                <a:tableStyleId>{5C22544A-7EE6-4342-B048-85BDC9FD1C3A}</a:tableStyleId>
              </a:tblPr>
              <a:tblGrid>
                <a:gridCol w="201225">
                  <a:extLst>
                    <a:ext uri="{9D8B030D-6E8A-4147-A177-3AD203B41FA5}">
                      <a16:colId xmlns:a16="http://schemas.microsoft.com/office/drawing/2014/main" val="20000"/>
                    </a:ext>
                  </a:extLst>
                </a:gridCol>
                <a:gridCol w="1391462">
                  <a:extLst>
                    <a:ext uri="{9D8B030D-6E8A-4147-A177-3AD203B41FA5}">
                      <a16:colId xmlns:a16="http://schemas.microsoft.com/office/drawing/2014/main" val="20001"/>
                    </a:ext>
                  </a:extLst>
                </a:gridCol>
                <a:gridCol w="4481848">
                  <a:extLst>
                    <a:ext uri="{9D8B030D-6E8A-4147-A177-3AD203B41FA5}">
                      <a16:colId xmlns:a16="http://schemas.microsoft.com/office/drawing/2014/main" val="20002"/>
                    </a:ext>
                  </a:extLst>
                </a:gridCol>
                <a:gridCol w="1918952">
                  <a:extLst>
                    <a:ext uri="{9D8B030D-6E8A-4147-A177-3AD203B41FA5}">
                      <a16:colId xmlns:a16="http://schemas.microsoft.com/office/drawing/2014/main" val="20003"/>
                    </a:ext>
                  </a:extLst>
                </a:gridCol>
                <a:gridCol w="1403797">
                  <a:extLst>
                    <a:ext uri="{9D8B030D-6E8A-4147-A177-3AD203B41FA5}">
                      <a16:colId xmlns:a16="http://schemas.microsoft.com/office/drawing/2014/main" val="20004"/>
                    </a:ext>
                  </a:extLst>
                </a:gridCol>
              </a:tblGrid>
              <a:tr h="193881">
                <a:tc>
                  <a:txBody>
                    <a:bodyPr/>
                    <a:lstStyle/>
                    <a:p>
                      <a:pPr algn="r" fontAlgn="b"/>
                      <a:r>
                        <a:rPr lang="nl-BE" sz="1200" u="none" strike="noStrike" dirty="0">
                          <a:effectLst/>
                        </a:rPr>
                        <a:t>1</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hoofdaltaar</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marmer met inscripties in latijn, vergulde versieringen</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a:effectLst/>
                        </a:rPr>
                        <a:t>achteraan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hoogkoor</a:t>
                      </a:r>
                      <a:endParaRPr lang="nl-BE" sz="1200" b="0" i="0" u="none" strike="noStrike">
                        <a:effectLst/>
                        <a:latin typeface="Arial" panose="020B0604020202020204" pitchFamily="34" charset="0"/>
                      </a:endParaRPr>
                    </a:p>
                  </a:txBody>
                  <a:tcPr marL="8444" marR="8444" marT="8444" marB="0" anchor="b"/>
                </a:tc>
                <a:extLst>
                  <a:ext uri="{0D108BD9-81ED-4DB2-BD59-A6C34878D82A}">
                    <a16:rowId xmlns:a16="http://schemas.microsoft.com/office/drawing/2014/main" val="10000"/>
                  </a:ext>
                </a:extLst>
              </a:tr>
              <a:tr h="260298">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tabernakel</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dubbele deur in koper</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op hoofdaltaar</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a:effectLst/>
                        </a:rPr>
                        <a:t>hoogkoor</a:t>
                      </a:r>
                      <a:endParaRPr lang="nl-BE" sz="1200" b="0" i="0" u="none" strike="noStrike">
                        <a:effectLst/>
                        <a:latin typeface="Arial" panose="020B0604020202020204" pitchFamily="34" charset="0"/>
                      </a:endParaRPr>
                    </a:p>
                  </a:txBody>
                  <a:tcPr marL="8444" marR="8444" marT="8444" marB="0" anchor="b"/>
                </a:tc>
                <a:extLst>
                  <a:ext uri="{0D108BD9-81ED-4DB2-BD59-A6C34878D82A}">
                    <a16:rowId xmlns:a16="http://schemas.microsoft.com/office/drawing/2014/main" val="10001"/>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ciborie</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verguld zilver (kuip zilver)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in tabernakel</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a:effectLst/>
                        </a:rPr>
                        <a:t>hoogkoor</a:t>
                      </a:r>
                      <a:endParaRPr lang="nl-BE" sz="1200" b="0" i="0" u="none" strike="noStrike">
                        <a:effectLst/>
                        <a:latin typeface="Arial" panose="020B0604020202020204" pitchFamily="34" charset="0"/>
                      </a:endParaRPr>
                    </a:p>
                  </a:txBody>
                  <a:tcPr marL="8444" marR="8444" marT="8444" marB="0" anchor="b"/>
                </a:tc>
                <a:extLst>
                  <a:ext uri="{0D108BD9-81ED-4DB2-BD59-A6C34878D82A}">
                    <a16:rowId xmlns:a16="http://schemas.microsoft.com/office/drawing/2014/main" val="10002"/>
                  </a:ext>
                </a:extLst>
              </a:tr>
              <a:tr h="301945">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sacramentstroon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koper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tabernakel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3"/>
                  </a:ext>
                </a:extLst>
              </a:tr>
              <a:tr h="193881">
                <a:tc>
                  <a:txBody>
                    <a:bodyPr/>
                    <a:lstStyle/>
                    <a:p>
                      <a:pPr algn="r" fontAlgn="b"/>
                      <a:r>
                        <a:rPr lang="nl-BE" sz="1200" u="none" strike="noStrike">
                          <a:effectLst/>
                        </a:rPr>
                        <a:t>6</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kandelaar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koper met leeuwen  onderaan als pootjes</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op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4"/>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lezenaar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koper met lvoetjes  ; 41x43 cm</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op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5"/>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altaarmissaal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latijn uitgesteld op lezenaar (1926)</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op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6"/>
                  </a:ext>
                </a:extLst>
              </a:tr>
              <a:tr h="348067">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kruis</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koper ; H 80 cm</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op tabernakel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7"/>
                  </a:ext>
                </a:extLst>
              </a:tr>
              <a:tr h="193881">
                <a:tc>
                  <a:txBody>
                    <a:bodyPr/>
                    <a:lstStyle/>
                    <a:p>
                      <a:pPr algn="r" fontAlgn="b"/>
                      <a:r>
                        <a:rPr lang="nl-BE" sz="1200" u="none" strike="noStrike">
                          <a:effectLst/>
                        </a:rPr>
                        <a:t>1</a:t>
                      </a:r>
                      <a:endParaRPr lang="nl-BE" sz="1200" b="0" i="0" u="none" strike="noStrike">
                        <a:solidFill>
                          <a:srgbClr val="0000FF"/>
                        </a:solidFill>
                        <a:effectLst/>
                        <a:latin typeface="Arial" panose="020B0604020202020204" pitchFamily="34" charset="0"/>
                      </a:endParaRPr>
                    </a:p>
                  </a:txBody>
                  <a:tcPr marL="8444" marR="8444" marT="8444" marB="0" anchor="b"/>
                </a:tc>
                <a:tc>
                  <a:txBody>
                    <a:bodyPr/>
                    <a:lstStyle/>
                    <a:p>
                      <a:pPr algn="l" fontAlgn="b"/>
                      <a:r>
                        <a:rPr lang="nl-BE" sz="1200" u="none" strike="noStrike">
                          <a:effectLst/>
                        </a:rPr>
                        <a:t>draperie</a:t>
                      </a:r>
                      <a:endParaRPr lang="nl-BE" sz="1200" b="0" i="0" u="none" strike="noStrike">
                        <a:solidFill>
                          <a:srgbClr val="0000FF"/>
                        </a:solidFill>
                        <a:effectLst/>
                        <a:latin typeface="Arial" panose="020B0604020202020204" pitchFamily="34" charset="0"/>
                      </a:endParaRPr>
                    </a:p>
                  </a:txBody>
                  <a:tcPr marL="8444" marR="8444" marT="8444" marB="0" anchor="b"/>
                </a:tc>
                <a:tc>
                  <a:txBody>
                    <a:bodyPr/>
                    <a:lstStyle/>
                    <a:p>
                      <a:pPr algn="l" fontAlgn="b"/>
                      <a:r>
                        <a:rPr lang="nl-BE" sz="1200" u="none" strike="noStrike">
                          <a:effectLst/>
                        </a:rPr>
                        <a:t>in rode stof met ringen aan koperen staaf</a:t>
                      </a:r>
                      <a:endParaRPr lang="nl-BE" sz="1200" b="0" i="0" u="none" strike="noStrike">
                        <a:solidFill>
                          <a:srgbClr val="0000FF"/>
                        </a:solidFill>
                        <a:effectLst/>
                        <a:latin typeface="Arial" panose="020B0604020202020204" pitchFamily="34" charset="0"/>
                      </a:endParaRPr>
                    </a:p>
                  </a:txBody>
                  <a:tcPr marL="8444" marR="8444" marT="8444" marB="0" anchor="b"/>
                </a:tc>
                <a:tc>
                  <a:txBody>
                    <a:bodyPr/>
                    <a:lstStyle/>
                    <a:p>
                      <a:pPr algn="l" fontAlgn="b"/>
                      <a:r>
                        <a:rPr lang="nl-BE" sz="1200" u="none" strike="noStrike">
                          <a:effectLst/>
                        </a:rPr>
                        <a:t>achter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8"/>
                  </a:ext>
                </a:extLst>
              </a:tr>
              <a:tr h="301945">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zitzetel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met armleuningen in eik met ingebeitelde lelies (neogotisch snijwerk)</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voor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09"/>
                  </a:ext>
                </a:extLst>
              </a:tr>
              <a:tr h="193881">
                <a:tc>
                  <a:txBody>
                    <a:bodyPr/>
                    <a:lstStyle/>
                    <a:p>
                      <a:pPr algn="r" fontAlgn="b"/>
                      <a:r>
                        <a:rPr lang="nl-BE" sz="1200" u="none" strike="noStrike">
                          <a:effectLst/>
                        </a:rPr>
                        <a:t>4</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bidstoel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eik met rood fluwelen kussens (neogotisch snijwerk)</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voor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0"/>
                  </a:ext>
                </a:extLst>
              </a:tr>
              <a:tr h="193881">
                <a:tc>
                  <a:txBody>
                    <a:bodyPr/>
                    <a:lstStyle/>
                    <a:p>
                      <a:pPr algn="r" fontAlgn="b"/>
                      <a:r>
                        <a:rPr lang="nl-BE" sz="1200" u="none" strike="noStrike">
                          <a:effectLst/>
                        </a:rPr>
                        <a:t>3</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krukjes</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eik met rood fluwelen kussens</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voor hoofdaltaar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1"/>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kandelaar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voor paarskaars ; H 1.12 m met engelenmotief</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midden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2"/>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doopvont</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arduinen voet, koperen halfsferisch deksel in koper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midden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3"/>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luchter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rood en geel koper met ingewerkte godslamp</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plafond</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4"/>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communiebank</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2 delen - houtsnijwerk met bijbeltaferelen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midden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5"/>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triomfkruis</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houten kruis - beeld in plaaster </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boven communiebank</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6"/>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kruisbeeld</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met ontbrekende armen - in plaaster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muur</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7"/>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sacristiebel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in smeedijzer met drakenkoppen</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deur sacristie</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hoogkoor</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8"/>
                  </a:ext>
                </a:extLst>
              </a:tr>
              <a:tr h="193881">
                <a:tc>
                  <a:txBody>
                    <a:bodyPr/>
                    <a:lstStyle/>
                    <a:p>
                      <a:pPr algn="r" fontAlgn="b"/>
                      <a:r>
                        <a:rPr lang="nl-BE" sz="1200" u="none" strike="noStrike" dirty="0">
                          <a:effectLst/>
                        </a:rPr>
                        <a:t>1</a:t>
                      </a:r>
                      <a:endParaRPr lang="nl-BE" sz="1200" b="0" i="0" u="none" strike="noStrike" dirty="0">
                        <a:effectLst/>
                        <a:latin typeface="Arial" panose="020B0604020202020204" pitchFamily="34" charset="0"/>
                      </a:endParaRPr>
                    </a:p>
                  </a:txBody>
                  <a:tcPr marL="8444" marR="8444" marT="8444" marB="0" anchor="b"/>
                </a:tc>
                <a:tc>
                  <a:txBody>
                    <a:bodyPr/>
                    <a:lstStyle/>
                    <a:p>
                      <a:pPr algn="l" fontAlgn="b"/>
                      <a:r>
                        <a:rPr lang="nl-BE" sz="1200" u="none" strike="noStrike">
                          <a:effectLst/>
                        </a:rPr>
                        <a:t>podium</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bedekt met rood tapijt</a:t>
                      </a:r>
                      <a:endParaRPr lang="nl-BE" sz="1200" b="0" i="0" u="none" strike="noStrike">
                        <a:effectLst/>
                        <a:latin typeface="Arial" panose="020B0604020202020204" pitchFamily="34" charset="0"/>
                      </a:endParaRPr>
                    </a:p>
                  </a:txBody>
                  <a:tcPr marL="8444" marR="8444" marT="8444" marB="0" anchor="b"/>
                </a:tc>
                <a:tc>
                  <a:txBody>
                    <a:bodyPr/>
                    <a:lstStyle/>
                    <a:p>
                      <a:pPr algn="l" fontAlgn="b"/>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middenbeuk</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19"/>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altaartafel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moderne stijl met ingewerkte altaarsteen (13.06.1900)</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op podium</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middenbeuk</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20"/>
                  </a:ext>
                </a:extLst>
              </a:tr>
              <a:tr h="193881">
                <a:tc>
                  <a:txBody>
                    <a:bodyPr/>
                    <a:lstStyle/>
                    <a:p>
                      <a:pPr algn="r" fontAlgn="b"/>
                      <a:r>
                        <a:rPr lang="nl-BE" sz="1200" u="none" strike="noStrike">
                          <a:effectLst/>
                        </a:rPr>
                        <a:t>1</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kruisbeeld</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koper 20x50 cm - liggend model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a:effectLst/>
                        </a:rPr>
                        <a:t>op altaartafel</a:t>
                      </a:r>
                      <a:endParaRPr lang="nl-BE" sz="1200" b="0" i="0" u="none" strike="noStrike">
                        <a:effectLst/>
                        <a:latin typeface="Arial" panose="020B0604020202020204" pitchFamily="34" charset="0"/>
                      </a:endParaRPr>
                    </a:p>
                  </a:txBody>
                  <a:tcPr marL="8444" marR="8444" marT="8444" marB="0" anchor="b"/>
                </a:tc>
                <a:tc>
                  <a:txBody>
                    <a:bodyPr/>
                    <a:lstStyle/>
                    <a:p>
                      <a:pPr algn="l" fontAlgn="b"/>
                      <a:r>
                        <a:rPr lang="nl-BE" sz="1200" u="none" strike="noStrike" dirty="0">
                          <a:effectLst/>
                        </a:rPr>
                        <a:t>middenbeuk</a:t>
                      </a:r>
                      <a:endParaRPr lang="nl-BE" sz="1200" b="0" i="0" u="none" strike="noStrike" dirty="0">
                        <a:effectLst/>
                        <a:latin typeface="Arial" panose="020B0604020202020204" pitchFamily="34" charset="0"/>
                      </a:endParaRPr>
                    </a:p>
                  </a:txBody>
                  <a:tcPr marL="8444" marR="8444" marT="8444" marB="0" anchor="b"/>
                </a:tc>
                <a:extLst>
                  <a:ext uri="{0D108BD9-81ED-4DB2-BD59-A6C34878D82A}">
                    <a16:rowId xmlns:a16="http://schemas.microsoft.com/office/drawing/2014/main" val="10021"/>
                  </a:ext>
                </a:extLst>
              </a:tr>
            </a:tbl>
          </a:graphicData>
        </a:graphic>
      </p:graphicFrame>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3</a:t>
            </a:fld>
            <a:endParaRPr lang="nl-BE"/>
          </a:p>
        </p:txBody>
      </p:sp>
    </p:spTree>
    <p:extLst>
      <p:ext uri="{BB962C8B-B14F-4D97-AF65-F5344CB8AC3E}">
        <p14:creationId xmlns:p14="http://schemas.microsoft.com/office/powerpoint/2010/main" val="424063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30</a:t>
            </a:fld>
            <a:endParaRPr lang="nl-BE"/>
          </a:p>
        </p:txBody>
      </p:sp>
      <p:sp>
        <p:nvSpPr>
          <p:cNvPr id="4" name="Tekstvak 3"/>
          <p:cNvSpPr txBox="1"/>
          <p:nvPr/>
        </p:nvSpPr>
        <p:spPr>
          <a:xfrm>
            <a:off x="1643615" y="382743"/>
            <a:ext cx="8928992" cy="646331"/>
          </a:xfrm>
          <a:prstGeom prst="rect">
            <a:avLst/>
          </a:prstGeom>
          <a:noFill/>
        </p:spPr>
        <p:txBody>
          <a:bodyPr wrap="square" rtlCol="0">
            <a:spAutoFit/>
          </a:bodyPr>
          <a:lstStyle/>
          <a:p>
            <a:pPr algn="ctr"/>
            <a:r>
              <a:rPr lang="nl-BE" sz="3600" b="1" dirty="0">
                <a:highlight>
                  <a:srgbClr val="FFFF00"/>
                </a:highlight>
              </a:rPr>
              <a:t>EN WE GAAN VERDER IN HET  STAPPENPLAN</a:t>
            </a:r>
          </a:p>
        </p:txBody>
      </p:sp>
      <p:sp>
        <p:nvSpPr>
          <p:cNvPr id="5" name="Tekstvak 4"/>
          <p:cNvSpPr txBox="1"/>
          <p:nvPr/>
        </p:nvSpPr>
        <p:spPr>
          <a:xfrm>
            <a:off x="870856" y="1029074"/>
            <a:ext cx="10341429" cy="4893647"/>
          </a:xfrm>
          <a:prstGeom prst="rect">
            <a:avLst/>
          </a:prstGeom>
          <a:noFill/>
        </p:spPr>
        <p:txBody>
          <a:bodyPr wrap="square" rtlCol="0">
            <a:spAutoFit/>
          </a:bodyPr>
          <a:lstStyle/>
          <a:p>
            <a:pPr algn="ctr"/>
            <a:endParaRPr lang="nl-BE" sz="3200" b="1" dirty="0"/>
          </a:p>
          <a:p>
            <a:pPr algn="ctr"/>
            <a:r>
              <a:rPr lang="nl-BE" sz="3600" b="1" dirty="0"/>
              <a:t>NA SAMENVATTINGEN </a:t>
            </a:r>
          </a:p>
          <a:p>
            <a:pPr algn="ctr"/>
            <a:r>
              <a:rPr lang="nl-BE" sz="3600" b="1" dirty="0"/>
              <a:t>PER ENSEMBLE VAN DE WAARDERINGSCRITERIA</a:t>
            </a:r>
          </a:p>
          <a:p>
            <a:pPr algn="ctr"/>
            <a:endParaRPr lang="nl-BE" sz="3600" b="1" dirty="0"/>
          </a:p>
          <a:p>
            <a:pPr algn="ctr"/>
            <a:endParaRPr lang="nl-BE" sz="3600" b="1" dirty="0"/>
          </a:p>
          <a:p>
            <a:pPr algn="ctr"/>
            <a:r>
              <a:rPr lang="nl-BE" sz="3600" b="1" dirty="0"/>
              <a:t>PER OBJECT VAN ELK ENSEMBLE</a:t>
            </a:r>
          </a:p>
          <a:p>
            <a:pPr algn="ctr"/>
            <a:r>
              <a:rPr lang="nl-BE" sz="3600" b="1" dirty="0"/>
              <a:t>DE CATEGORIE VOOR HERBESTEMMING BEPALEN =</a:t>
            </a:r>
            <a:endParaRPr lang="nl-BE" sz="3200" b="1" dirty="0"/>
          </a:p>
          <a:p>
            <a:pPr algn="ctr"/>
            <a:endParaRPr lang="nl-BE" sz="3200" b="1" dirty="0"/>
          </a:p>
          <a:p>
            <a:pPr algn="ctr"/>
            <a:r>
              <a:rPr lang="nl-BE" sz="3200" b="1" dirty="0"/>
              <a:t> </a:t>
            </a:r>
          </a:p>
        </p:txBody>
      </p:sp>
      <p:sp>
        <p:nvSpPr>
          <p:cNvPr id="6" name="PIJL-OMLAAG 5"/>
          <p:cNvSpPr/>
          <p:nvPr/>
        </p:nvSpPr>
        <p:spPr>
          <a:xfrm>
            <a:off x="5834742" y="2969711"/>
            <a:ext cx="261258" cy="506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6026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43615" y="382743"/>
            <a:ext cx="8928992" cy="646331"/>
          </a:xfrm>
          <a:prstGeom prst="rect">
            <a:avLst/>
          </a:prstGeom>
          <a:noFill/>
        </p:spPr>
        <p:txBody>
          <a:bodyPr wrap="square" rtlCol="0">
            <a:spAutoFit/>
          </a:bodyPr>
          <a:lstStyle/>
          <a:p>
            <a:pPr algn="ctr"/>
            <a:r>
              <a:rPr lang="nl-BE" sz="3600" b="1" dirty="0">
                <a:highlight>
                  <a:srgbClr val="FFFF00"/>
                </a:highlight>
              </a:rPr>
              <a:t>EN WE GAAN VERDER IN HET  STAPPENPLAN</a:t>
            </a:r>
          </a:p>
        </p:txBody>
      </p:sp>
      <p:sp>
        <p:nvSpPr>
          <p:cNvPr id="5" name="Tekstvak 4"/>
          <p:cNvSpPr txBox="1"/>
          <p:nvPr/>
        </p:nvSpPr>
        <p:spPr>
          <a:xfrm>
            <a:off x="825145" y="1029074"/>
            <a:ext cx="11230378" cy="6001643"/>
          </a:xfrm>
          <a:prstGeom prst="rect">
            <a:avLst/>
          </a:prstGeom>
          <a:noFill/>
        </p:spPr>
        <p:txBody>
          <a:bodyPr wrap="square" rtlCol="0">
            <a:spAutoFit/>
          </a:bodyPr>
          <a:lstStyle/>
          <a:p>
            <a:endParaRPr lang="nl-BE" sz="3600" b="1" dirty="0"/>
          </a:p>
          <a:p>
            <a:r>
              <a:rPr lang="nl-BE" sz="3600" b="1" dirty="0">
                <a:solidFill>
                  <a:srgbClr val="0070C0"/>
                </a:solidFill>
              </a:rPr>
              <a:t>4</a:t>
            </a:r>
            <a:r>
              <a:rPr lang="nl-BE" sz="3600" b="1" u="sng" dirty="0">
                <a:solidFill>
                  <a:srgbClr val="0070C0"/>
                </a:solidFill>
              </a:rPr>
              <a:t>. SELECTEREN </a:t>
            </a:r>
          </a:p>
          <a:p>
            <a:pPr marL="285750" indent="-285750">
              <a:buFont typeface="Symbol"/>
              <a:buChar char="Þ"/>
            </a:pPr>
            <a:r>
              <a:rPr lang="nl-BE" sz="3000" b="1" dirty="0"/>
              <a:t> Op basis van de waardering bepalen wat bewaren of … niet bewaren</a:t>
            </a:r>
          </a:p>
          <a:p>
            <a:endParaRPr lang="nl-BE" sz="3600" b="1" dirty="0"/>
          </a:p>
          <a:p>
            <a:endParaRPr lang="nl-BE" sz="3600" b="1" dirty="0"/>
          </a:p>
          <a:p>
            <a:r>
              <a:rPr lang="nl-BE" sz="3600" b="1" dirty="0">
                <a:solidFill>
                  <a:srgbClr val="0070C0"/>
                </a:solidFill>
              </a:rPr>
              <a:t>5.</a:t>
            </a:r>
            <a:r>
              <a:rPr lang="nl-BE" sz="3600" b="1" dirty="0"/>
              <a:t> </a:t>
            </a:r>
            <a:r>
              <a:rPr lang="nl-BE" sz="3600" b="1" u="sng" dirty="0">
                <a:solidFill>
                  <a:srgbClr val="0070C0"/>
                </a:solidFill>
              </a:rPr>
              <a:t>HERBESTEMMEN</a:t>
            </a:r>
          </a:p>
          <a:p>
            <a:endParaRPr lang="nl-BE" sz="3600" b="1" dirty="0"/>
          </a:p>
          <a:p>
            <a:endParaRPr lang="nl-BE" sz="3600" b="1" dirty="0"/>
          </a:p>
          <a:p>
            <a:endParaRPr lang="nl-BE" sz="3600" b="1" dirty="0"/>
          </a:p>
          <a:p>
            <a:endParaRPr lang="nl-BE" sz="36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817" y="2713139"/>
            <a:ext cx="496069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31</a:t>
            </a:fld>
            <a:endParaRPr lang="nl-BE"/>
          </a:p>
        </p:txBody>
      </p:sp>
    </p:spTree>
    <p:extLst>
      <p:ext uri="{BB962C8B-B14F-4D97-AF65-F5344CB8AC3E}">
        <p14:creationId xmlns:p14="http://schemas.microsoft.com/office/powerpoint/2010/main" val="1976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32</a:t>
            </a:fld>
            <a:endParaRPr lang="nl-BE"/>
          </a:p>
        </p:txBody>
      </p:sp>
      <p:sp>
        <p:nvSpPr>
          <p:cNvPr id="4" name="Rechthoek 3"/>
          <p:cNvSpPr/>
          <p:nvPr/>
        </p:nvSpPr>
        <p:spPr>
          <a:xfrm>
            <a:off x="277586" y="466423"/>
            <a:ext cx="11576955" cy="5909310"/>
          </a:xfrm>
          <a:prstGeom prst="rect">
            <a:avLst/>
          </a:prstGeom>
        </p:spPr>
        <p:txBody>
          <a:bodyPr wrap="square">
            <a:spAutoFit/>
          </a:bodyPr>
          <a:lstStyle/>
          <a:p>
            <a:pPr algn="r"/>
            <a:endParaRPr lang="nl-BE" dirty="0"/>
          </a:p>
          <a:p>
            <a:endParaRPr lang="nl-BE" dirty="0"/>
          </a:p>
          <a:p>
            <a:endParaRPr lang="nl-BE" dirty="0"/>
          </a:p>
          <a:p>
            <a:endParaRPr lang="nl-BE" dirty="0"/>
          </a:p>
          <a:p>
            <a:pPr fontAlgn="t"/>
            <a:endParaRPr lang="nl-BE" dirty="0"/>
          </a:p>
          <a:p>
            <a:pPr fontAlgn="t"/>
            <a:r>
              <a:rPr lang="nl-BE" b="1" dirty="0"/>
              <a:t> </a:t>
            </a:r>
            <a:endParaRPr lang="nl-BE" dirty="0"/>
          </a:p>
          <a:p>
            <a:pPr fontAlgn="t"/>
            <a:r>
              <a:rPr lang="nl-BE" dirty="0"/>
              <a:t> </a:t>
            </a:r>
          </a:p>
          <a:p>
            <a:pPr fontAlgn="t"/>
            <a:r>
              <a:rPr lang="nl-BE" b="1" dirty="0"/>
              <a:t> </a:t>
            </a:r>
            <a:endParaRPr lang="nl-BE" dirty="0"/>
          </a:p>
          <a:p>
            <a:endParaRPr lang="nl-BE" dirty="0"/>
          </a:p>
          <a:p>
            <a:endParaRPr lang="nl-BE" dirty="0"/>
          </a:p>
          <a:p>
            <a:r>
              <a:rPr lang="nl-BE" dirty="0"/>
              <a:t> </a:t>
            </a:r>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graphicFrame>
        <p:nvGraphicFramePr>
          <p:cNvPr id="8" name="Tabel 7"/>
          <p:cNvGraphicFramePr>
            <a:graphicFrameLocks noGrp="1"/>
          </p:cNvGraphicFramePr>
          <p:nvPr>
            <p:extLst>
              <p:ext uri="{D42A27DB-BD31-4B8C-83A1-F6EECF244321}">
                <p14:modId xmlns:p14="http://schemas.microsoft.com/office/powerpoint/2010/main" val="4070873386"/>
              </p:ext>
            </p:extLst>
          </p:nvPr>
        </p:nvGraphicFramePr>
        <p:xfrm>
          <a:off x="506186" y="326720"/>
          <a:ext cx="11381012" cy="716989"/>
        </p:xfrm>
        <a:graphic>
          <a:graphicData uri="http://schemas.openxmlformats.org/drawingml/2006/table">
            <a:tbl>
              <a:tblPr firstRow="1" bandRow="1">
                <a:tableStyleId>{5C22544A-7EE6-4342-B048-85BDC9FD1C3A}</a:tableStyleId>
              </a:tblPr>
              <a:tblGrid>
                <a:gridCol w="1125975">
                  <a:extLst>
                    <a:ext uri="{9D8B030D-6E8A-4147-A177-3AD203B41FA5}">
                      <a16:colId xmlns:a16="http://schemas.microsoft.com/office/drawing/2014/main" val="20000"/>
                    </a:ext>
                  </a:extLst>
                </a:gridCol>
                <a:gridCol w="10255037">
                  <a:extLst>
                    <a:ext uri="{9D8B030D-6E8A-4147-A177-3AD203B41FA5}">
                      <a16:colId xmlns:a16="http://schemas.microsoft.com/office/drawing/2014/main" val="20001"/>
                    </a:ext>
                  </a:extLst>
                </a:gridCol>
              </a:tblGrid>
              <a:tr h="716989">
                <a:tc>
                  <a:txBody>
                    <a:bodyPr/>
                    <a:lstStyle/>
                    <a:p>
                      <a:endParaRPr lang="nl-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BE" dirty="0">
                          <a:solidFill>
                            <a:schemeClr val="tx1"/>
                          </a:solidFill>
                        </a:rPr>
                        <a:t>blijft ter plaatse in het gebouw aanwezig, zolang mogelijk, ook bij herbestemming van het gebouw. Bij sloop van het gebouw wordt dit advies herbekeken. (</a:t>
                      </a:r>
                      <a:r>
                        <a:rPr lang="nl-BE" dirty="0" err="1">
                          <a:solidFill>
                            <a:schemeClr val="tx1"/>
                          </a:solidFill>
                        </a:rPr>
                        <a:t>o.w.v</a:t>
                      </a:r>
                      <a:r>
                        <a:rPr lang="nl-BE" dirty="0">
                          <a:solidFill>
                            <a:schemeClr val="tx1"/>
                          </a:solidFill>
                        </a:rPr>
                        <a:t>. belang band gebouw)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3311704582"/>
              </p:ext>
            </p:extLst>
          </p:nvPr>
        </p:nvGraphicFramePr>
        <p:xfrm>
          <a:off x="506186" y="1106484"/>
          <a:ext cx="10727871" cy="370840"/>
        </p:xfrm>
        <a:graphic>
          <a:graphicData uri="http://schemas.openxmlformats.org/drawingml/2006/table">
            <a:tbl>
              <a:tblPr firstRow="1" bandRow="1">
                <a:tableStyleId>{5C22544A-7EE6-4342-B048-85BDC9FD1C3A}</a:tableStyleId>
              </a:tblPr>
              <a:tblGrid>
                <a:gridCol w="1126671">
                  <a:extLst>
                    <a:ext uri="{9D8B030D-6E8A-4147-A177-3AD203B41FA5}">
                      <a16:colId xmlns:a16="http://schemas.microsoft.com/office/drawing/2014/main" val="20000"/>
                    </a:ext>
                  </a:extLst>
                </a:gridCol>
                <a:gridCol w="9601200">
                  <a:extLst>
                    <a:ext uri="{9D8B030D-6E8A-4147-A177-3AD203B41FA5}">
                      <a16:colId xmlns:a16="http://schemas.microsoft.com/office/drawing/2014/main" val="20001"/>
                    </a:ext>
                  </a:extLst>
                </a:gridCol>
              </a:tblGrid>
              <a:tr h="370840">
                <a:tc>
                  <a:txBody>
                    <a:bodyPr/>
                    <a:lstStyle/>
                    <a:p>
                      <a:endParaRPr lang="nl-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CEF8"/>
                    </a:solidFill>
                  </a:tcPr>
                </a:tc>
                <a:tc>
                  <a:txBody>
                    <a:bodyPr/>
                    <a:lstStyle/>
                    <a:p>
                      <a:r>
                        <a:rPr lang="nl-BE" dirty="0">
                          <a:solidFill>
                            <a:schemeClr val="tx1"/>
                          </a:solidFill>
                        </a:rPr>
                        <a:t>verhuist naar de nieuwe fusiekerk</a:t>
                      </a:r>
                    </a:p>
                  </a:txBody>
                  <a:tcP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2758154975"/>
              </p:ext>
            </p:extLst>
          </p:nvPr>
        </p:nvGraphicFramePr>
        <p:xfrm>
          <a:off x="506186" y="1535326"/>
          <a:ext cx="11315698" cy="640080"/>
        </p:xfrm>
        <a:graphic>
          <a:graphicData uri="http://schemas.openxmlformats.org/drawingml/2006/table">
            <a:tbl>
              <a:tblPr firstRow="1" bandRow="1">
                <a:tableStyleId>{5C22544A-7EE6-4342-B048-85BDC9FD1C3A}</a:tableStyleId>
              </a:tblPr>
              <a:tblGrid>
                <a:gridCol w="1080907">
                  <a:extLst>
                    <a:ext uri="{9D8B030D-6E8A-4147-A177-3AD203B41FA5}">
                      <a16:colId xmlns:a16="http://schemas.microsoft.com/office/drawing/2014/main" val="20000"/>
                    </a:ext>
                  </a:extLst>
                </a:gridCol>
                <a:gridCol w="10234791">
                  <a:extLst>
                    <a:ext uri="{9D8B030D-6E8A-4147-A177-3AD203B41FA5}">
                      <a16:colId xmlns:a16="http://schemas.microsoft.com/office/drawing/2014/main" val="20001"/>
                    </a:ext>
                  </a:extLst>
                </a:gridCol>
              </a:tblGrid>
              <a:tr h="370840">
                <a:tc>
                  <a:txBody>
                    <a:bodyPr/>
                    <a:lstStyle/>
                    <a:p>
                      <a:endParaRPr lang="nl-BE" dirty="0"/>
                    </a:p>
                  </a:txBody>
                  <a:tcPr>
                    <a:solidFill>
                      <a:schemeClr val="accent4">
                        <a:lumMod val="75000"/>
                      </a:schemeClr>
                    </a:solidFill>
                  </a:tcPr>
                </a:tc>
                <a:tc>
                  <a:txBody>
                    <a:bodyPr/>
                    <a:lstStyle/>
                    <a:p>
                      <a:r>
                        <a:rPr lang="nl-BE" dirty="0">
                          <a:solidFill>
                            <a:schemeClr val="tx1"/>
                          </a:solidFill>
                        </a:rPr>
                        <a:t>wordt overgedragen aan de nieuwe fusiekerk, maar moet wegens plaatsgebrek elders (tijdelijk) opslagen worden</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167099001"/>
              </p:ext>
            </p:extLst>
          </p:nvPr>
        </p:nvGraphicFramePr>
        <p:xfrm>
          <a:off x="473529" y="2245872"/>
          <a:ext cx="11070774" cy="640080"/>
        </p:xfrm>
        <a:graphic>
          <a:graphicData uri="http://schemas.openxmlformats.org/drawingml/2006/table">
            <a:tbl>
              <a:tblPr firstRow="1" bandRow="1">
                <a:tableStyleId>{5C22544A-7EE6-4342-B048-85BDC9FD1C3A}</a:tableStyleId>
              </a:tblPr>
              <a:tblGrid>
                <a:gridCol w="1061362">
                  <a:extLst>
                    <a:ext uri="{9D8B030D-6E8A-4147-A177-3AD203B41FA5}">
                      <a16:colId xmlns:a16="http://schemas.microsoft.com/office/drawing/2014/main" val="20000"/>
                    </a:ext>
                  </a:extLst>
                </a:gridCol>
                <a:gridCol w="10009412">
                  <a:extLst>
                    <a:ext uri="{9D8B030D-6E8A-4147-A177-3AD203B41FA5}">
                      <a16:colId xmlns:a16="http://schemas.microsoft.com/office/drawing/2014/main" val="20001"/>
                    </a:ext>
                  </a:extLst>
                </a:gridCol>
              </a:tblGrid>
              <a:tr h="476067">
                <a:tc>
                  <a:txBody>
                    <a:bodyPr/>
                    <a:lstStyle/>
                    <a:p>
                      <a:endParaRPr lang="nl-BE" dirty="0"/>
                    </a:p>
                  </a:txBody>
                  <a:tcPr>
                    <a:solidFill>
                      <a:srgbClr val="FFFF00"/>
                    </a:solidFill>
                  </a:tcPr>
                </a:tc>
                <a:tc>
                  <a:txBody>
                    <a:bodyPr/>
                    <a:lstStyle/>
                    <a:p>
                      <a:r>
                        <a:rPr lang="nl-BE" dirty="0">
                          <a:solidFill>
                            <a:schemeClr val="tx1"/>
                          </a:solidFill>
                        </a:rPr>
                        <a:t>blijft in de gemeenschap, in een voor hen toegankelijke omgeving, zoals een ander openbaar gebouw, parochiezaal, school, rusthuis … (</a:t>
                      </a:r>
                      <a:r>
                        <a:rPr lang="nl-BE" dirty="0" err="1">
                          <a:solidFill>
                            <a:schemeClr val="tx1"/>
                          </a:solidFill>
                        </a:rPr>
                        <a:t>o.w.v</a:t>
                      </a:r>
                      <a:r>
                        <a:rPr lang="nl-BE" dirty="0">
                          <a:solidFill>
                            <a:schemeClr val="tx1"/>
                          </a:solidFill>
                        </a:rPr>
                        <a:t>. belang band gemeenschap)</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2497557201"/>
              </p:ext>
            </p:extLst>
          </p:nvPr>
        </p:nvGraphicFramePr>
        <p:xfrm>
          <a:off x="473523" y="3012104"/>
          <a:ext cx="11527977" cy="370840"/>
        </p:xfrm>
        <a:graphic>
          <a:graphicData uri="http://schemas.openxmlformats.org/drawingml/2006/table">
            <a:tbl>
              <a:tblPr firstRow="1" bandRow="1">
                <a:tableStyleId>{5C22544A-7EE6-4342-B048-85BDC9FD1C3A}</a:tableStyleId>
              </a:tblPr>
              <a:tblGrid>
                <a:gridCol w="1175613">
                  <a:extLst>
                    <a:ext uri="{9D8B030D-6E8A-4147-A177-3AD203B41FA5}">
                      <a16:colId xmlns:a16="http://schemas.microsoft.com/office/drawing/2014/main" val="20000"/>
                    </a:ext>
                  </a:extLst>
                </a:gridCol>
                <a:gridCol w="10352364">
                  <a:extLst>
                    <a:ext uri="{9D8B030D-6E8A-4147-A177-3AD203B41FA5}">
                      <a16:colId xmlns:a16="http://schemas.microsoft.com/office/drawing/2014/main" val="20001"/>
                    </a:ext>
                  </a:extLst>
                </a:gridCol>
              </a:tblGrid>
              <a:tr h="370840">
                <a:tc>
                  <a:txBody>
                    <a:bodyPr/>
                    <a:lstStyle/>
                    <a:p>
                      <a:endParaRPr lang="nl-BE" dirty="0"/>
                    </a:p>
                  </a:txBody>
                  <a:tcPr>
                    <a:solidFill>
                      <a:srgbClr val="92D050"/>
                    </a:solidFill>
                  </a:tcPr>
                </a:tc>
                <a:tc>
                  <a:txBody>
                    <a:bodyPr/>
                    <a:lstStyle/>
                    <a:p>
                      <a:r>
                        <a:rPr lang="nl-BE" dirty="0">
                          <a:solidFill>
                            <a:schemeClr val="tx1"/>
                          </a:solidFill>
                        </a:rPr>
                        <a:t>gaat naar een archief, museum of andere erfgoedinstelling (</a:t>
                      </a:r>
                      <a:r>
                        <a:rPr lang="nl-BE" dirty="0" err="1">
                          <a:solidFill>
                            <a:schemeClr val="tx1"/>
                          </a:solidFill>
                        </a:rPr>
                        <a:t>o.w.v</a:t>
                      </a:r>
                      <a:r>
                        <a:rPr lang="nl-BE" dirty="0">
                          <a:solidFill>
                            <a:schemeClr val="tx1"/>
                          </a:solidFill>
                        </a:rPr>
                        <a:t>. belang historische waarden en </a:t>
                      </a:r>
                      <a:r>
                        <a:rPr lang="nl-BE" dirty="0" err="1">
                          <a:solidFill>
                            <a:schemeClr val="tx1"/>
                          </a:solidFill>
                        </a:rPr>
                        <a:t>kwalit</a:t>
                      </a:r>
                      <a:r>
                        <a:rPr lang="nl-BE" dirty="0">
                          <a:solidFill>
                            <a:schemeClr val="tx1"/>
                          </a:solidFill>
                        </a:rPr>
                        <a:t>.) </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2427796154"/>
              </p:ext>
            </p:extLst>
          </p:nvPr>
        </p:nvGraphicFramePr>
        <p:xfrm>
          <a:off x="473523" y="3536080"/>
          <a:ext cx="10727876" cy="640080"/>
        </p:xfrm>
        <a:graphic>
          <a:graphicData uri="http://schemas.openxmlformats.org/drawingml/2006/table">
            <a:tbl>
              <a:tblPr firstRow="1" bandRow="1">
                <a:tableStyleId>{5C22544A-7EE6-4342-B048-85BDC9FD1C3A}</a:tableStyleId>
              </a:tblPr>
              <a:tblGrid>
                <a:gridCol w="1077690">
                  <a:extLst>
                    <a:ext uri="{9D8B030D-6E8A-4147-A177-3AD203B41FA5}">
                      <a16:colId xmlns:a16="http://schemas.microsoft.com/office/drawing/2014/main" val="20000"/>
                    </a:ext>
                  </a:extLst>
                </a:gridCol>
                <a:gridCol w="9650186">
                  <a:extLst>
                    <a:ext uri="{9D8B030D-6E8A-4147-A177-3AD203B41FA5}">
                      <a16:colId xmlns:a16="http://schemas.microsoft.com/office/drawing/2014/main" val="20001"/>
                    </a:ext>
                  </a:extLst>
                </a:gridCol>
              </a:tblGrid>
              <a:tr h="370840">
                <a:tc>
                  <a:txBody>
                    <a:bodyPr/>
                    <a:lstStyle/>
                    <a:p>
                      <a:endParaRPr lang="nl-BE" dirty="0"/>
                    </a:p>
                  </a:txBody>
                  <a:tcPr>
                    <a:solidFill>
                      <a:schemeClr val="bg1"/>
                    </a:solidFill>
                  </a:tcPr>
                </a:tc>
                <a:tc>
                  <a:txBody>
                    <a:bodyPr/>
                    <a:lstStyle/>
                    <a:p>
                      <a:r>
                        <a:rPr lang="nl-BE" dirty="0">
                          <a:solidFill>
                            <a:schemeClr val="tx1"/>
                          </a:solidFill>
                        </a:rPr>
                        <a:t>Herbestemming in andere kerken (binnen- en buitenland, missies) is een zinvolle optie. (</a:t>
                      </a:r>
                      <a:r>
                        <a:rPr lang="nl-BE" dirty="0" err="1">
                          <a:solidFill>
                            <a:schemeClr val="tx1"/>
                          </a:solidFill>
                        </a:rPr>
                        <a:t>o.w.v</a:t>
                      </a:r>
                      <a:r>
                        <a:rPr lang="nl-BE" dirty="0">
                          <a:solidFill>
                            <a:schemeClr val="tx1"/>
                          </a:solidFill>
                        </a:rPr>
                        <a:t>. de duidelijke kerkelijke gebruikswaarde)</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848937150"/>
              </p:ext>
            </p:extLst>
          </p:nvPr>
        </p:nvGraphicFramePr>
        <p:xfrm>
          <a:off x="473523" y="4366788"/>
          <a:ext cx="11005460" cy="914400"/>
        </p:xfrm>
        <a:graphic>
          <a:graphicData uri="http://schemas.openxmlformats.org/drawingml/2006/table">
            <a:tbl>
              <a:tblPr firstRow="1" bandRow="1">
                <a:tableStyleId>{5C22544A-7EE6-4342-B048-85BDC9FD1C3A}</a:tableStyleId>
              </a:tblPr>
              <a:tblGrid>
                <a:gridCol w="1126676">
                  <a:extLst>
                    <a:ext uri="{9D8B030D-6E8A-4147-A177-3AD203B41FA5}">
                      <a16:colId xmlns:a16="http://schemas.microsoft.com/office/drawing/2014/main" val="20000"/>
                    </a:ext>
                  </a:extLst>
                </a:gridCol>
                <a:gridCol w="9878784">
                  <a:extLst>
                    <a:ext uri="{9D8B030D-6E8A-4147-A177-3AD203B41FA5}">
                      <a16:colId xmlns:a16="http://schemas.microsoft.com/office/drawing/2014/main" val="20001"/>
                    </a:ext>
                  </a:extLst>
                </a:gridCol>
              </a:tblGrid>
              <a:tr h="370840">
                <a:tc>
                  <a:txBody>
                    <a:bodyPr/>
                    <a:lstStyle/>
                    <a:p>
                      <a:endParaRPr lang="nl-BE" dirty="0"/>
                    </a:p>
                  </a:txBody>
                  <a:tcPr>
                    <a:solidFill>
                      <a:srgbClr val="FF0000"/>
                    </a:solidFill>
                  </a:tcPr>
                </a:tc>
                <a:tc>
                  <a:txBody>
                    <a:bodyPr/>
                    <a:lstStyle/>
                    <a:p>
                      <a:r>
                        <a:rPr lang="nl-BE" dirty="0">
                          <a:solidFill>
                            <a:schemeClr val="tx1"/>
                          </a:solidFill>
                        </a:rPr>
                        <a:t>Afstoting: over dit element kan vrij beschikt worden: verkoop, schenking aan particulieren, gebruik als rekwisiet of educatief materiaal. (</a:t>
                      </a:r>
                      <a:r>
                        <a:rPr lang="nl-BE" dirty="0" err="1">
                          <a:solidFill>
                            <a:schemeClr val="tx1"/>
                          </a:solidFill>
                        </a:rPr>
                        <a:t>o.w.v</a:t>
                      </a:r>
                      <a:r>
                        <a:rPr lang="nl-BE" dirty="0">
                          <a:solidFill>
                            <a:schemeClr val="tx1"/>
                          </a:solidFill>
                        </a:rPr>
                        <a:t>. het onbestaande of geringe belang voor gemeenschap, belang van de band gebouw en belang van de historische waarden).</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el 14"/>
          <p:cNvGraphicFramePr>
            <a:graphicFrameLocks noGrp="1"/>
          </p:cNvGraphicFramePr>
          <p:nvPr>
            <p:extLst>
              <p:ext uri="{D42A27DB-BD31-4B8C-83A1-F6EECF244321}">
                <p14:modId xmlns:p14="http://schemas.microsoft.com/office/powerpoint/2010/main" val="1807622007"/>
              </p:ext>
            </p:extLst>
          </p:nvPr>
        </p:nvGraphicFramePr>
        <p:xfrm>
          <a:off x="506186" y="6423242"/>
          <a:ext cx="9202056" cy="3708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8026399">
                  <a:extLst>
                    <a:ext uri="{9D8B030D-6E8A-4147-A177-3AD203B41FA5}">
                      <a16:colId xmlns:a16="http://schemas.microsoft.com/office/drawing/2014/main" val="20001"/>
                    </a:ext>
                  </a:extLst>
                </a:gridCol>
              </a:tblGrid>
              <a:tr h="370840">
                <a:tc>
                  <a:txBody>
                    <a:bodyPr/>
                    <a:lstStyle/>
                    <a:p>
                      <a:endParaRPr lang="nl-BE" dirty="0"/>
                    </a:p>
                  </a:txBody>
                  <a:tcPr>
                    <a:solidFill>
                      <a:schemeClr val="bg2">
                        <a:lumMod val="90000"/>
                      </a:schemeClr>
                    </a:solidFill>
                  </a:tcPr>
                </a:tc>
                <a:tc>
                  <a:txBody>
                    <a:bodyPr/>
                    <a:lstStyle/>
                    <a:p>
                      <a:r>
                        <a:rPr lang="nl-BE" dirty="0">
                          <a:solidFill>
                            <a:schemeClr val="tx1"/>
                          </a:solidFill>
                        </a:rPr>
                        <a:t>onduidelijk, verder onderzoek nodig. Zolang moet het bewaard worden / blijven</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6" name="Tabel 15"/>
          <p:cNvGraphicFramePr>
            <a:graphicFrameLocks noGrp="1"/>
          </p:cNvGraphicFramePr>
          <p:nvPr>
            <p:extLst>
              <p:ext uri="{D42A27DB-BD31-4B8C-83A1-F6EECF244321}">
                <p14:modId xmlns:p14="http://schemas.microsoft.com/office/powerpoint/2010/main" val="705014737"/>
              </p:ext>
            </p:extLst>
          </p:nvPr>
        </p:nvGraphicFramePr>
        <p:xfrm>
          <a:off x="473523" y="5355772"/>
          <a:ext cx="11087104" cy="1000579"/>
        </p:xfrm>
        <a:graphic>
          <a:graphicData uri="http://schemas.openxmlformats.org/drawingml/2006/table">
            <a:tbl>
              <a:tblPr firstRow="1" bandRow="1">
                <a:tableStyleId>{5C22544A-7EE6-4342-B048-85BDC9FD1C3A}</a:tableStyleId>
              </a:tblPr>
              <a:tblGrid>
                <a:gridCol w="1175658">
                  <a:extLst>
                    <a:ext uri="{9D8B030D-6E8A-4147-A177-3AD203B41FA5}">
                      <a16:colId xmlns:a16="http://schemas.microsoft.com/office/drawing/2014/main" val="20000"/>
                    </a:ext>
                  </a:extLst>
                </a:gridCol>
                <a:gridCol w="9911446">
                  <a:extLst>
                    <a:ext uri="{9D8B030D-6E8A-4147-A177-3AD203B41FA5}">
                      <a16:colId xmlns:a16="http://schemas.microsoft.com/office/drawing/2014/main" val="20001"/>
                    </a:ext>
                  </a:extLst>
                </a:gridCol>
              </a:tblGrid>
              <a:tr h="1000579">
                <a:tc>
                  <a:txBody>
                    <a:bodyPr/>
                    <a:lstStyle/>
                    <a:p>
                      <a:endParaRPr lang="nl-BE" dirty="0"/>
                    </a:p>
                  </a:txBody>
                  <a:tcPr>
                    <a:solidFill>
                      <a:schemeClr val="tx1"/>
                    </a:solidFill>
                  </a:tcPr>
                </a:tc>
                <a:tc>
                  <a:txBody>
                    <a:bodyPr/>
                    <a:lstStyle/>
                    <a:p>
                      <a:r>
                        <a:rPr lang="nl-BE" dirty="0">
                          <a:solidFill>
                            <a:schemeClr val="tx1"/>
                          </a:solidFill>
                        </a:rPr>
                        <a:t>Vernietigen is enige optie (omwille van slechte conditie, te gevoelig karakter en ontbreken van sociale, historische of gebruikswaarden). Vernietigen is enige optie (omwille van slechte conditie, te gevoelig karakter en ontbreken van sociale, historische of gebruikswaarden). </a:t>
                      </a: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1255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43615" y="382743"/>
            <a:ext cx="8928992" cy="646331"/>
          </a:xfrm>
          <a:prstGeom prst="rect">
            <a:avLst/>
          </a:prstGeom>
          <a:noFill/>
        </p:spPr>
        <p:txBody>
          <a:bodyPr wrap="square" rtlCol="0">
            <a:spAutoFit/>
          </a:bodyPr>
          <a:lstStyle/>
          <a:p>
            <a:pPr algn="ctr"/>
            <a:r>
              <a:rPr lang="nl-BE" sz="3600" b="1" dirty="0">
                <a:highlight>
                  <a:srgbClr val="FFFF00"/>
                </a:highlight>
              </a:rPr>
              <a:t>EN WE GAAN VERDER IN HET  STAPPENPLAN</a:t>
            </a:r>
          </a:p>
        </p:txBody>
      </p:sp>
      <p:sp>
        <p:nvSpPr>
          <p:cNvPr id="5" name="Tekstvak 4"/>
          <p:cNvSpPr txBox="1"/>
          <p:nvPr/>
        </p:nvSpPr>
        <p:spPr>
          <a:xfrm>
            <a:off x="825145" y="1029074"/>
            <a:ext cx="11230378" cy="5078313"/>
          </a:xfrm>
          <a:prstGeom prst="rect">
            <a:avLst/>
          </a:prstGeom>
          <a:noFill/>
        </p:spPr>
        <p:txBody>
          <a:bodyPr wrap="square" rtlCol="0">
            <a:spAutoFit/>
          </a:bodyPr>
          <a:lstStyle/>
          <a:p>
            <a:endParaRPr lang="nl-BE" sz="3600" b="1" dirty="0"/>
          </a:p>
          <a:p>
            <a:r>
              <a:rPr lang="nl-BE" sz="3600" b="1" dirty="0">
                <a:solidFill>
                  <a:srgbClr val="0070C0"/>
                </a:solidFill>
              </a:rPr>
              <a:t>6. </a:t>
            </a:r>
            <a:r>
              <a:rPr lang="nl-BE" sz="3600" b="1" u="sng" dirty="0">
                <a:solidFill>
                  <a:srgbClr val="0070C0"/>
                </a:solidFill>
              </a:rPr>
              <a:t>AFRONDEN en UITVOERING</a:t>
            </a:r>
          </a:p>
          <a:p>
            <a:r>
              <a:rPr lang="nl-BE" sz="3600" dirty="0">
                <a:solidFill>
                  <a:srgbClr val="4D4D4D"/>
                </a:solidFill>
              </a:rPr>
              <a:t>	</a:t>
            </a:r>
            <a:r>
              <a:rPr lang="nl-BE" sz="3600" b="1" dirty="0"/>
              <a:t>=&gt; Heeft tijd nodig net zoals het herbestemmen</a:t>
            </a:r>
          </a:p>
          <a:p>
            <a:endParaRPr lang="nl-BE" sz="3600" b="1" dirty="0"/>
          </a:p>
          <a:p>
            <a:r>
              <a:rPr lang="nl-BE" sz="3600" b="1" dirty="0"/>
              <a:t>	OPMAAK VAN DOCUMENTEN</a:t>
            </a:r>
          </a:p>
          <a:p>
            <a:endParaRPr lang="nl-BE" sz="3600" b="1" dirty="0"/>
          </a:p>
          <a:p>
            <a:r>
              <a:rPr lang="nl-BE" sz="3600" b="1" dirty="0"/>
              <a:t>-    ATTEST VAN IN BEWARING GEVING ROEREND GOED</a:t>
            </a:r>
            <a:endParaRPr lang="nl-BE" sz="3600" dirty="0"/>
          </a:p>
          <a:p>
            <a:pPr marL="571500" indent="-571500">
              <a:buFontTx/>
              <a:buChar char="-"/>
            </a:pPr>
            <a:r>
              <a:rPr lang="nl-BE" sz="3600" b="1" dirty="0"/>
              <a:t>ATTEST VAN OVERDRACHT ROEREND GOED OM NIET</a:t>
            </a:r>
          </a:p>
          <a:p>
            <a:pPr marL="571500" indent="-571500">
              <a:buFontTx/>
              <a:buChar char="-"/>
            </a:pPr>
            <a:r>
              <a:rPr lang="nl-BE" sz="3600" b="1" dirty="0"/>
              <a:t>ATTEST VAN VERVREEMDING ROEREND GOED</a:t>
            </a:r>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33</a:t>
            </a:fld>
            <a:endParaRPr lang="nl-BE"/>
          </a:p>
        </p:txBody>
      </p:sp>
    </p:spTree>
    <p:extLst>
      <p:ext uri="{BB962C8B-B14F-4D97-AF65-F5344CB8AC3E}">
        <p14:creationId xmlns:p14="http://schemas.microsoft.com/office/powerpoint/2010/main" val="294741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159" y="538554"/>
            <a:ext cx="8033682" cy="562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4" name="Tijdelijke aanduiding voor dianummer 3"/>
          <p:cNvSpPr>
            <a:spLocks noGrp="1"/>
          </p:cNvSpPr>
          <p:nvPr>
            <p:ph type="sldNum" sz="quarter" idx="12"/>
          </p:nvPr>
        </p:nvSpPr>
        <p:spPr/>
        <p:txBody>
          <a:bodyPr/>
          <a:lstStyle/>
          <a:p>
            <a:fld id="{13925635-12AB-4C38-B93D-EF5FD19CEFCA}" type="slidenum">
              <a:rPr lang="nl-BE" smtClean="0"/>
              <a:t>34</a:t>
            </a:fld>
            <a:endParaRPr lang="nl-BE"/>
          </a:p>
        </p:txBody>
      </p:sp>
    </p:spTree>
    <p:extLst>
      <p:ext uri="{BB962C8B-B14F-4D97-AF65-F5344CB8AC3E}">
        <p14:creationId xmlns:p14="http://schemas.microsoft.com/office/powerpoint/2010/main" val="36186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143"/>
          <p:cNvPicPr>
            <a:picLocks noChangeAspect="1" noChangeArrowheads="1"/>
          </p:cNvPicPr>
          <p:nvPr/>
        </p:nvPicPr>
        <p:blipFill>
          <a:blip r:embed="rId2">
            <a:extLst>
              <a:ext uri="{28A0092B-C50C-407E-A947-70E740481C1C}">
                <a14:useLocalDpi xmlns:a14="http://schemas.microsoft.com/office/drawing/2010/main" val="0"/>
              </a:ext>
            </a:extLst>
          </a:blip>
          <a:srcRect r="-255"/>
          <a:stretch>
            <a:fillRect/>
          </a:stretch>
        </p:blipFill>
        <p:spPr bwMode="auto">
          <a:xfrm>
            <a:off x="5230826" y="636397"/>
            <a:ext cx="1419225" cy="752475"/>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9" name="Afbeelding143"/>
          <p:cNvPicPr>
            <a:picLocks noChangeAspect="1" noChangeArrowheads="1"/>
          </p:cNvPicPr>
          <p:nvPr/>
        </p:nvPicPr>
        <p:blipFill>
          <a:blip r:embed="rId2">
            <a:extLst>
              <a:ext uri="{28A0092B-C50C-407E-A947-70E740481C1C}">
                <a14:useLocalDpi xmlns:a14="http://schemas.microsoft.com/office/drawing/2010/main" val="0"/>
              </a:ext>
            </a:extLst>
          </a:blip>
          <a:srcRect r="-255"/>
          <a:stretch>
            <a:fillRect/>
          </a:stretch>
        </p:blipFill>
        <p:spPr bwMode="auto">
          <a:xfrm>
            <a:off x="5230826" y="2990482"/>
            <a:ext cx="1419225" cy="752475"/>
          </a:xfrm>
          <a:prstGeom prst="rect">
            <a:avLst/>
          </a:prstGeom>
          <a:solidFill>
            <a:srgbClr val="5B9BD5"/>
          </a:solidFill>
        </p:spPr>
      </p:pic>
      <p:sp>
        <p:nvSpPr>
          <p:cNvPr id="2" name="Tekstvak 142"/>
          <p:cNvSpPr txBox="1">
            <a:spLocks noChangeArrowheads="1"/>
          </p:cNvSpPr>
          <p:nvPr/>
        </p:nvSpPr>
        <p:spPr bwMode="auto">
          <a:xfrm>
            <a:off x="900113" y="10299700"/>
            <a:ext cx="73104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BE" sz="1400" b="1" i="0" u="none" strike="noStrike" cap="none" normalizeH="0" baseline="0">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MEI 2018</a:t>
            </a:r>
            <a:endParaRPr kumimoji="0" lang="nl-NL" altLang="nl-BE"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BE" sz="1100" b="1" i="0" u="none" strike="noStrike" cap="none" normalizeH="0" baseline="0">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OPGEMAAKT DOOR                                                                                                                                                                       DIRK KETELAERE, VOORZITTER KERKFABRIEK ST.- MACHARIUS                                                                             JOSIANE VANGLABEKE, PENNINGMEESTER KERKFABRIEK ST.-MACHARIUS                                                                                                                              </a:t>
            </a:r>
            <a:endParaRPr kumimoji="0" lang="nl-NL" altLang="nl-BE"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BE" sz="1800" b="0" i="0" u="none" strike="noStrike" cap="none" normalizeH="0" baseline="0">
              <a:ln>
                <a:noFill/>
              </a:ln>
              <a:solidFill>
                <a:schemeClr val="tx1"/>
              </a:solidFill>
              <a:effectLst/>
              <a:latin typeface="Arial" panose="020B0604020202020204" pitchFamily="34" charset="0"/>
            </a:endParaRPr>
          </a:p>
        </p:txBody>
      </p:sp>
      <p:sp>
        <p:nvSpPr>
          <p:cNvPr id="3"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4" name="Rectangle 7"/>
          <p:cNvSpPr>
            <a:spLocks noChangeArrowheads="1"/>
          </p:cNvSpPr>
          <p:nvPr/>
        </p:nvSpPr>
        <p:spPr bwMode="auto">
          <a:xfrm>
            <a:off x="2313938" y="1725910"/>
            <a:ext cx="75641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3600" b="1" i="0" u="none" strike="noStrike" cap="none" normalizeH="0" baseline="0" dirty="0">
                <a:ln>
                  <a:noFill/>
                </a:ln>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INVENTARIS SINT-MACHARIUS GENT</a:t>
            </a:r>
            <a:endParaRPr kumimoji="0" lang="nl-BE" altLang="nl-BE" sz="11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0" y="1514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10"/>
          <p:cNvSpPr>
            <a:spLocks noChangeArrowheads="1"/>
          </p:cNvSpPr>
          <p:nvPr/>
        </p:nvSpPr>
        <p:spPr bwMode="auto">
          <a:xfrm>
            <a:off x="0"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7" name="Rechthoek 6"/>
          <p:cNvSpPr/>
          <p:nvPr/>
        </p:nvSpPr>
        <p:spPr>
          <a:xfrm>
            <a:off x="1400945" y="4123205"/>
            <a:ext cx="9390107" cy="1938992"/>
          </a:xfrm>
          <a:prstGeom prst="rect">
            <a:avLst/>
          </a:prstGeom>
        </p:spPr>
        <p:txBody>
          <a:bodyPr wrap="square">
            <a:spAutoFit/>
          </a:bodyPr>
          <a:lstStyle/>
          <a:p>
            <a:pPr algn="ctr">
              <a:spcAft>
                <a:spcPts val="200"/>
              </a:spcAft>
            </a:pPr>
            <a:r>
              <a:rPr lang="nl-NL" b="1" cap="all"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mei 2018</a:t>
            </a:r>
          </a:p>
          <a:p>
            <a:pPr algn="ctr">
              <a:spcAft>
                <a:spcPts val="200"/>
              </a:spcAft>
            </a:pPr>
            <a:r>
              <a:rPr lang="nl-NL" b="1" cap="all"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DIRK KETELAERE, voorzitter kerkfabriek Sint-Macharius</a:t>
            </a:r>
          </a:p>
          <a:p>
            <a:pPr algn="ctr">
              <a:spcAft>
                <a:spcPts val="200"/>
              </a:spcAft>
            </a:pPr>
            <a:r>
              <a:rPr lang="nl-NL" b="1" cap="all"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JOSIANE VANGLABEKE, PENNINGMEESTER kerkfabriek Sint-Macharius</a:t>
            </a:r>
          </a:p>
          <a:p>
            <a:pPr algn="ctr">
              <a:spcAft>
                <a:spcPts val="200"/>
              </a:spcAft>
            </a:pPr>
            <a:endParaRPr lang="nl-NL" sz="1400" b="1" cap="all" dirty="0">
              <a:solidFill>
                <a:srgbClr val="5B9BD5"/>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200"/>
              </a:spcAft>
            </a:pPr>
            <a:endParaRPr lang="nl-NL" sz="1400" b="1" cap="all" dirty="0">
              <a:solidFill>
                <a:srgbClr val="5B9BD5"/>
              </a:solidFill>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200"/>
              </a:spcAft>
            </a:pPr>
            <a:endParaRPr lang="nl-NL" sz="1400" b="1" cap="all" dirty="0">
              <a:solidFill>
                <a:srgbClr val="5B9BD5"/>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200"/>
              </a:spcAft>
            </a:pPr>
            <a:endParaRPr lang="nl-NL" sz="1400" b="1" cap="all" dirty="0">
              <a:solidFill>
                <a:srgbClr val="5B9BD5"/>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ijdelijke aanduiding voor voettekst 7"/>
          <p:cNvSpPr>
            <a:spLocks noGrp="1"/>
          </p:cNvSpPr>
          <p:nvPr>
            <p:ph type="ftr" sz="quarter" idx="11"/>
          </p:nvPr>
        </p:nvSpPr>
        <p:spPr/>
        <p:txBody>
          <a:bodyPr/>
          <a:lstStyle/>
          <a:p>
            <a:r>
              <a:rPr lang="nl-BE"/>
              <a:t>JOSIANE VANGLABEKE      CKB GENT STAD              25.10.2018</a:t>
            </a:r>
          </a:p>
        </p:txBody>
      </p:sp>
      <p:sp>
        <p:nvSpPr>
          <p:cNvPr id="9" name="Tijdelijke aanduiding voor dianummer 8"/>
          <p:cNvSpPr>
            <a:spLocks noGrp="1"/>
          </p:cNvSpPr>
          <p:nvPr>
            <p:ph type="sldNum" sz="quarter" idx="12"/>
          </p:nvPr>
        </p:nvSpPr>
        <p:spPr/>
        <p:txBody>
          <a:bodyPr/>
          <a:lstStyle/>
          <a:p>
            <a:fld id="{13925635-12AB-4C38-B93D-EF5FD19CEFCA}" type="slidenum">
              <a:rPr lang="nl-BE" smtClean="0"/>
              <a:t>35</a:t>
            </a:fld>
            <a:endParaRPr lang="nl-BE"/>
          </a:p>
        </p:txBody>
      </p:sp>
    </p:spTree>
    <p:extLst>
      <p:ext uri="{BB962C8B-B14F-4D97-AF65-F5344CB8AC3E}">
        <p14:creationId xmlns:p14="http://schemas.microsoft.com/office/powerpoint/2010/main" val="3261219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Afbeelding 26" descr="hoofdaltaa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45" y="646021"/>
            <a:ext cx="3238500" cy="23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Afbeelding 3" descr="hoofdaltaar10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087" y="626970"/>
            <a:ext cx="1438275" cy="231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 3"/>
          <p:cNvGraphicFramePr>
            <a:graphicFrameLocks noGrp="1"/>
          </p:cNvGraphicFramePr>
          <p:nvPr>
            <p:extLst>
              <p:ext uri="{D42A27DB-BD31-4B8C-83A1-F6EECF244321}">
                <p14:modId xmlns:p14="http://schemas.microsoft.com/office/powerpoint/2010/main" val="1441615325"/>
              </p:ext>
            </p:extLst>
          </p:nvPr>
        </p:nvGraphicFramePr>
        <p:xfrm>
          <a:off x="9158131" y="940158"/>
          <a:ext cx="2433459" cy="4720900"/>
        </p:xfrm>
        <a:graphic>
          <a:graphicData uri="http://schemas.openxmlformats.org/drawingml/2006/table">
            <a:tbl>
              <a:tblPr firstRow="1" bandRow="1">
                <a:tableStyleId>{2D5ABB26-0587-4C30-8999-92F81FD0307C}</a:tableStyleId>
              </a:tblPr>
              <a:tblGrid>
                <a:gridCol w="2433459">
                  <a:extLst>
                    <a:ext uri="{9D8B030D-6E8A-4147-A177-3AD203B41FA5}">
                      <a16:colId xmlns:a16="http://schemas.microsoft.com/office/drawing/2014/main" val="20000"/>
                    </a:ext>
                  </a:extLst>
                </a:gridCol>
              </a:tblGrid>
              <a:tr h="4720900">
                <a:tc>
                  <a:txBody>
                    <a:bodyPr/>
                    <a:lstStyle/>
                    <a:p>
                      <a:endParaRPr lang="nl-BE" dirty="0"/>
                    </a:p>
                  </a:txBody>
                  <a:tcPr/>
                </a:tc>
                <a:extLst>
                  <a:ext uri="{0D108BD9-81ED-4DB2-BD59-A6C34878D82A}">
                    <a16:rowId xmlns:a16="http://schemas.microsoft.com/office/drawing/2014/main" val="10000"/>
                  </a:ext>
                </a:extLst>
              </a:tr>
            </a:tbl>
          </a:graphicData>
        </a:graphic>
      </p:graphicFrame>
      <p:pic>
        <p:nvPicPr>
          <p:cNvPr id="9" name="Picture 4" descr="hoofdaltaar8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03" y="646021"/>
            <a:ext cx="1181100" cy="23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hoofdaltaar7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98" y="636495"/>
            <a:ext cx="1181100" cy="23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hoofdaltaar8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408" y="614091"/>
            <a:ext cx="1181100" cy="23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Afbeelding 7" descr="hoofdaltaar9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5792" y="626970"/>
            <a:ext cx="1181100" cy="234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Afbeelding 8" descr="hoofdaltaar6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5254" y="3160087"/>
            <a:ext cx="1343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Afbeelding 11" descr="hoofdaltaar6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0180" y="3160087"/>
            <a:ext cx="1343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Afbeelding 29" descr="hoofdaltaar1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4942" y="4613308"/>
            <a:ext cx="17621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Afbeelding 1" descr="hoofdaltaar2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4261" y="4613308"/>
            <a:ext cx="19431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hoofdaltaar3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29349" y="4575208"/>
            <a:ext cx="1943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36</a:t>
            </a:fld>
            <a:endParaRPr lang="nl-BE"/>
          </a:p>
        </p:txBody>
      </p:sp>
    </p:spTree>
    <p:extLst>
      <p:ext uri="{BB962C8B-B14F-4D97-AF65-F5344CB8AC3E}">
        <p14:creationId xmlns:p14="http://schemas.microsoft.com/office/powerpoint/2010/main" val="301996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183428153"/>
              </p:ext>
            </p:extLst>
          </p:nvPr>
        </p:nvGraphicFramePr>
        <p:xfrm>
          <a:off x="351029" y="771181"/>
          <a:ext cx="2781219" cy="5760720"/>
        </p:xfrm>
        <a:graphic>
          <a:graphicData uri="http://schemas.openxmlformats.org/drawingml/2006/table">
            <a:tbl>
              <a:tblPr firstRow="1" bandRow="1">
                <a:tableStyleId>{2D5ABB26-0587-4C30-8999-92F81FD0307C}</a:tableStyleId>
              </a:tblPr>
              <a:tblGrid>
                <a:gridCol w="2781219">
                  <a:extLst>
                    <a:ext uri="{9D8B030D-6E8A-4147-A177-3AD203B41FA5}">
                      <a16:colId xmlns:a16="http://schemas.microsoft.com/office/drawing/2014/main" val="20000"/>
                    </a:ext>
                  </a:extLst>
                </a:gridCol>
              </a:tblGrid>
              <a:tr h="370840">
                <a:tc>
                  <a:txBody>
                    <a:bodyPr/>
                    <a:lstStyle/>
                    <a:p>
                      <a:r>
                        <a:rPr lang="nl-BE" sz="2000" b="1" dirty="0"/>
                        <a:t>Titel</a:t>
                      </a:r>
                    </a:p>
                    <a:p>
                      <a:r>
                        <a:rPr lang="nl-BE" sz="2000" b="1" dirty="0" err="1"/>
                        <a:t>Inventarisnr</a:t>
                      </a:r>
                      <a:r>
                        <a:rPr lang="nl-BE" sz="2000" b="1" dirty="0"/>
                        <a:t> </a:t>
                      </a:r>
                    </a:p>
                    <a:p>
                      <a:r>
                        <a:rPr lang="nl-BE" sz="2000" b="1" dirty="0"/>
                        <a:t>Bewaarplaats</a:t>
                      </a:r>
                    </a:p>
                    <a:p>
                      <a:r>
                        <a:rPr lang="nl-BE" sz="2000" b="1" dirty="0"/>
                        <a:t>Huidige  Standplaats</a:t>
                      </a:r>
                    </a:p>
                    <a:p>
                      <a:r>
                        <a:rPr lang="nl-BE" sz="2000" b="1" dirty="0"/>
                        <a:t>Toestand                                                                     </a:t>
                      </a:r>
                    </a:p>
                    <a:p>
                      <a:r>
                        <a:rPr lang="nl-BE" sz="2000" b="1" dirty="0"/>
                        <a:t>Objectnaam</a:t>
                      </a:r>
                    </a:p>
                    <a:p>
                      <a:r>
                        <a:rPr lang="nl-BE" sz="2000" b="1" dirty="0"/>
                        <a:t>Materialen</a:t>
                      </a:r>
                    </a:p>
                    <a:p>
                      <a:r>
                        <a:rPr lang="nl-BE" sz="2000" b="1" dirty="0"/>
                        <a:t>Technieken</a:t>
                      </a:r>
                    </a:p>
                    <a:p>
                      <a:r>
                        <a:rPr lang="nl-BE" sz="2000" b="1" dirty="0"/>
                        <a:t>Stijl</a:t>
                      </a:r>
                    </a:p>
                    <a:p>
                      <a:r>
                        <a:rPr lang="nl-BE" sz="2000" b="1" dirty="0"/>
                        <a:t>Afmetingen</a:t>
                      </a:r>
                    </a:p>
                    <a:p>
                      <a:r>
                        <a:rPr lang="nl-BE" sz="2000" b="1" dirty="0"/>
                        <a:t>Plaats vervaardiging</a:t>
                      </a:r>
                    </a:p>
                    <a:p>
                      <a:r>
                        <a:rPr lang="nl-BE" sz="2000" b="1" dirty="0"/>
                        <a:t>Vervaardiger</a:t>
                      </a:r>
                    </a:p>
                    <a:p>
                      <a:r>
                        <a:rPr lang="nl-BE" sz="2000" b="1" dirty="0"/>
                        <a:t>Exemplaren</a:t>
                      </a:r>
                    </a:p>
                    <a:p>
                      <a:r>
                        <a:rPr lang="nl-BE" sz="2000" b="1" dirty="0"/>
                        <a:t>Onderdelen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000" b="1" kern="1200" dirty="0">
                          <a:solidFill>
                            <a:schemeClr val="tx1"/>
                          </a:solidFill>
                          <a:effectLst/>
                          <a:latin typeface="+mn-lt"/>
                          <a:ea typeface="+mn-ea"/>
                          <a:cs typeface="+mn-cs"/>
                        </a:rPr>
                        <a:t>Objectcategorie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bl>
          </a:graphicData>
        </a:graphic>
      </p:graphicFrame>
      <p:graphicFrame>
        <p:nvGraphicFramePr>
          <p:cNvPr id="3" name="Tabel 2"/>
          <p:cNvGraphicFramePr>
            <a:graphicFrameLocks noGrp="1"/>
          </p:cNvGraphicFramePr>
          <p:nvPr>
            <p:extLst>
              <p:ext uri="{D42A27DB-BD31-4B8C-83A1-F6EECF244321}">
                <p14:modId xmlns:p14="http://schemas.microsoft.com/office/powerpoint/2010/main" val="1387692800"/>
              </p:ext>
            </p:extLst>
          </p:nvPr>
        </p:nvGraphicFramePr>
        <p:xfrm>
          <a:off x="3132248" y="771181"/>
          <a:ext cx="8899303" cy="5075827"/>
        </p:xfrm>
        <a:graphic>
          <a:graphicData uri="http://schemas.openxmlformats.org/drawingml/2006/table">
            <a:tbl>
              <a:tblPr firstRow="1" bandRow="1">
                <a:tableStyleId>{2D5ABB26-0587-4C30-8999-92F81FD0307C}</a:tableStyleId>
              </a:tblPr>
              <a:tblGrid>
                <a:gridCol w="8899303">
                  <a:extLst>
                    <a:ext uri="{9D8B030D-6E8A-4147-A177-3AD203B41FA5}">
                      <a16:colId xmlns:a16="http://schemas.microsoft.com/office/drawing/2014/main" val="20000"/>
                    </a:ext>
                  </a:extLst>
                </a:gridCol>
              </a:tblGrid>
              <a:tr h="5075827">
                <a:tc>
                  <a:txBody>
                    <a:bodyPr/>
                    <a:lstStyle/>
                    <a:p>
                      <a:r>
                        <a:rPr lang="nl-BE" sz="2000" b="1" dirty="0"/>
                        <a:t>Hoofdaltaar</a:t>
                      </a:r>
                    </a:p>
                    <a:p>
                      <a:r>
                        <a:rPr lang="nl-BE" sz="2000" b="1" dirty="0"/>
                        <a:t>MAC2018001</a:t>
                      </a:r>
                    </a:p>
                    <a:p>
                      <a:r>
                        <a:rPr lang="nl-BE" sz="2000" b="1" dirty="0"/>
                        <a:t>Gent, St.-</a:t>
                      </a:r>
                      <a:r>
                        <a:rPr lang="nl-BE" sz="2000" b="1" dirty="0" err="1"/>
                        <a:t>Macharius</a:t>
                      </a:r>
                      <a:endParaRPr lang="nl-BE" sz="2000" b="1" dirty="0"/>
                    </a:p>
                    <a:p>
                      <a:r>
                        <a:rPr lang="nl-BE" sz="2000" b="1" dirty="0"/>
                        <a:t>Apsis</a:t>
                      </a:r>
                    </a:p>
                    <a:p>
                      <a:r>
                        <a:rPr lang="nl-BE" sz="2000" b="1" dirty="0"/>
                        <a:t>Goed</a:t>
                      </a:r>
                    </a:p>
                    <a:p>
                      <a:r>
                        <a:rPr lang="nl-BE" sz="2000" b="1" dirty="0"/>
                        <a:t>Altaren</a:t>
                      </a:r>
                    </a:p>
                    <a:p>
                      <a:r>
                        <a:rPr lang="nl-BE" sz="2000" b="1" kern="1200" dirty="0">
                          <a:solidFill>
                            <a:schemeClr val="tx1"/>
                          </a:solidFill>
                          <a:effectLst/>
                          <a:latin typeface="+mn-lt"/>
                          <a:ea typeface="+mn-ea"/>
                          <a:cs typeface="+mn-cs"/>
                        </a:rPr>
                        <a:t>hout (retabel), steen (altaartafel en voet)</a:t>
                      </a:r>
                      <a:r>
                        <a:rPr lang="nl-BE" sz="2000" b="1" kern="1200" baseline="0" dirty="0">
                          <a:solidFill>
                            <a:schemeClr val="tx1"/>
                          </a:solidFill>
                          <a:effectLst/>
                          <a:latin typeface="+mn-lt"/>
                          <a:ea typeface="+mn-ea"/>
                          <a:cs typeface="+mn-cs"/>
                        </a:rPr>
                        <a:t> metaal verkoperd</a:t>
                      </a:r>
                      <a:endParaRPr lang="nl-BE" sz="2000" b="1" kern="1200" dirty="0">
                        <a:solidFill>
                          <a:schemeClr val="tx1"/>
                        </a:solidFill>
                        <a:effectLst/>
                        <a:latin typeface="+mn-lt"/>
                        <a:ea typeface="+mn-ea"/>
                        <a:cs typeface="+mn-cs"/>
                      </a:endParaRPr>
                    </a:p>
                    <a:p>
                      <a:r>
                        <a:rPr lang="nl-BE" sz="2000" b="1" kern="1200" dirty="0">
                          <a:solidFill>
                            <a:schemeClr val="tx1"/>
                          </a:solidFill>
                          <a:effectLst/>
                          <a:latin typeface="+mn-lt"/>
                          <a:ea typeface="+mn-ea"/>
                          <a:cs typeface="+mn-cs"/>
                        </a:rPr>
                        <a:t>gebeeldhouwd , gepolychromeerd, </a:t>
                      </a:r>
                      <a:r>
                        <a:rPr lang="nl-BE" sz="2000" b="1" kern="1200" dirty="0" err="1">
                          <a:solidFill>
                            <a:schemeClr val="tx1"/>
                          </a:solidFill>
                          <a:effectLst/>
                          <a:latin typeface="+mn-lt"/>
                          <a:ea typeface="+mn-ea"/>
                          <a:cs typeface="+mn-cs"/>
                        </a:rPr>
                        <a:t>gesteenhouwd</a:t>
                      </a:r>
                      <a:r>
                        <a:rPr lang="nl-BE" sz="2000" b="1" kern="1200" dirty="0">
                          <a:solidFill>
                            <a:schemeClr val="tx1"/>
                          </a:solidFill>
                          <a:effectLst/>
                          <a:latin typeface="+mn-lt"/>
                          <a:ea typeface="+mn-ea"/>
                          <a:cs typeface="+mn-cs"/>
                        </a:rPr>
                        <a:t>, verguld, geschilderd</a:t>
                      </a:r>
                    </a:p>
                    <a:p>
                      <a:r>
                        <a:rPr lang="nl-BE" sz="2000" b="1" dirty="0"/>
                        <a:t>Neogotiek</a:t>
                      </a:r>
                    </a:p>
                    <a:p>
                      <a:r>
                        <a:rPr lang="nl-BE" sz="2000" b="1" kern="1200" dirty="0">
                          <a:solidFill>
                            <a:schemeClr val="tx1"/>
                          </a:solidFill>
                          <a:effectLst/>
                          <a:latin typeface="+mn-lt"/>
                          <a:ea typeface="+mn-ea"/>
                          <a:cs typeface="+mn-cs"/>
                        </a:rPr>
                        <a:t>retabel:  L:333cm,H: 233cm, Br: 29cm ; altaarblad: L: 281cm,H: 118cm,Br: 18cm</a:t>
                      </a:r>
                    </a:p>
                    <a:p>
                      <a:r>
                        <a:rPr lang="nl-BE" sz="2000" b="1" kern="1200" dirty="0">
                          <a:solidFill>
                            <a:schemeClr val="tx1"/>
                          </a:solidFill>
                          <a:effectLst/>
                          <a:latin typeface="+mn-lt"/>
                          <a:ea typeface="+mn-ea"/>
                          <a:cs typeface="+mn-cs"/>
                        </a:rPr>
                        <a:t>Gent</a:t>
                      </a:r>
                    </a:p>
                    <a:p>
                      <a:r>
                        <a:rPr lang="nl-BE" sz="2000" b="1" kern="1200" dirty="0">
                          <a:solidFill>
                            <a:schemeClr val="tx1"/>
                          </a:solidFill>
                          <a:effectLst/>
                          <a:latin typeface="+mn-lt"/>
                          <a:ea typeface="+mn-ea"/>
                          <a:cs typeface="+mn-cs"/>
                        </a:rPr>
                        <a:t>Retabel : </a:t>
                      </a:r>
                      <a:r>
                        <a:rPr lang="nl-BE" sz="2000" b="1" kern="1200" dirty="0" err="1">
                          <a:solidFill>
                            <a:schemeClr val="tx1"/>
                          </a:solidFill>
                          <a:effectLst/>
                          <a:latin typeface="+mn-lt"/>
                          <a:ea typeface="+mn-ea"/>
                          <a:cs typeface="+mn-cs"/>
                        </a:rPr>
                        <a:t>Remie</a:t>
                      </a:r>
                      <a:r>
                        <a:rPr lang="nl-BE" sz="2000" b="1" kern="1200" dirty="0">
                          <a:solidFill>
                            <a:schemeClr val="tx1"/>
                          </a:solidFill>
                          <a:effectLst/>
                          <a:latin typeface="+mn-lt"/>
                          <a:ea typeface="+mn-ea"/>
                          <a:cs typeface="+mn-cs"/>
                        </a:rPr>
                        <a:t> Rooms, 1900</a:t>
                      </a:r>
                    </a:p>
                    <a:p>
                      <a:r>
                        <a:rPr lang="nl-BE" sz="2000" b="1" dirty="0"/>
                        <a:t>1</a:t>
                      </a:r>
                    </a:p>
                    <a:p>
                      <a:r>
                        <a:rPr lang="nl-BE" sz="2000" b="1" dirty="0"/>
                        <a:t>1</a:t>
                      </a:r>
                    </a:p>
                    <a:p>
                      <a:r>
                        <a:rPr lang="nl-BE" sz="2000" b="1" dirty="0"/>
                        <a:t>Religieus meubilair – nagelvast</a:t>
                      </a:r>
                    </a:p>
                    <a:p>
                      <a:endParaRPr lang="nl-BE" sz="2000" dirty="0"/>
                    </a:p>
                  </a:txBody>
                  <a:tcPr/>
                </a:tc>
                <a:extLst>
                  <a:ext uri="{0D108BD9-81ED-4DB2-BD59-A6C34878D82A}">
                    <a16:rowId xmlns:a16="http://schemas.microsoft.com/office/drawing/2014/main" val="10000"/>
                  </a:ext>
                </a:extLst>
              </a:tr>
            </a:tbl>
          </a:graphicData>
        </a:graphic>
      </p:graphicFrame>
      <p:sp>
        <p:nvSpPr>
          <p:cNvPr id="4" name="Tijdelijke aanduiding voor voettekst 3"/>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37</a:t>
            </a:fld>
            <a:endParaRPr lang="nl-BE"/>
          </a:p>
        </p:txBody>
      </p:sp>
    </p:spTree>
    <p:extLst>
      <p:ext uri="{BB962C8B-B14F-4D97-AF65-F5344CB8AC3E}">
        <p14:creationId xmlns:p14="http://schemas.microsoft.com/office/powerpoint/2010/main" val="283472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921022" y="795686"/>
            <a:ext cx="9259909" cy="4031873"/>
          </a:xfrm>
          <a:prstGeom prst="rect">
            <a:avLst/>
          </a:prstGeom>
        </p:spPr>
        <p:txBody>
          <a:bodyPr wrap="square">
            <a:spAutoFit/>
          </a:bodyPr>
          <a:lstStyle/>
          <a:p>
            <a:pPr>
              <a:spcAft>
                <a:spcPts val="0"/>
              </a:spcAft>
            </a:pPr>
            <a:r>
              <a:rPr lang="nl-BE" b="1" dirty="0">
                <a:latin typeface="Times New Roman" panose="02020603050405020304" pitchFamily="18" charset="0"/>
                <a:ea typeface="Courier New" panose="02070309020205020404" pitchFamily="49" charset="0"/>
              </a:rPr>
              <a:t>Houten retabel, met blauw geschilderde achtergrond met sterren en op de voorgrond 4 nissen met </a:t>
            </a:r>
            <a:r>
              <a:rPr lang="nl-BE" b="1" dirty="0" err="1">
                <a:latin typeface="Times New Roman" panose="02020603050405020304" pitchFamily="18" charset="0"/>
                <a:ea typeface="Courier New" panose="02070309020205020404" pitchFamily="49" charset="0"/>
              </a:rPr>
              <a:t>gesculpteerde</a:t>
            </a:r>
            <a:r>
              <a:rPr lang="nl-BE" b="1" dirty="0">
                <a:latin typeface="Times New Roman" panose="02020603050405020304" pitchFamily="18" charset="0"/>
                <a:ea typeface="Courier New" panose="02070309020205020404" pitchFamily="49" charset="0"/>
              </a:rPr>
              <a:t> taferelen  v.l.n.r.</a:t>
            </a:r>
            <a:endParaRPr lang="nl-BE" sz="2000" b="1" dirty="0">
              <a:latin typeface="Times New Roman" panose="02020603050405020304" pitchFamily="18" charset="0"/>
              <a:ea typeface="Calibri" panose="020F0502020204030204" pitchFamily="34" charset="0"/>
            </a:endParaRPr>
          </a:p>
          <a:p>
            <a:pPr>
              <a:spcAft>
                <a:spcPts val="0"/>
              </a:spcAft>
            </a:pPr>
            <a:r>
              <a:rPr lang="nl-BE" b="1" dirty="0">
                <a:latin typeface="Times New Roman" panose="02020603050405020304" pitchFamily="18" charset="0"/>
                <a:ea typeface="Courier New" panose="02070309020205020404" pitchFamily="49" charset="0"/>
              </a:rPr>
              <a:t>aanbidding der wijzen, de bruiloft te </a:t>
            </a:r>
            <a:r>
              <a:rPr lang="nl-BE" b="1" dirty="0" err="1">
                <a:latin typeface="Times New Roman" panose="02020603050405020304" pitchFamily="18" charset="0"/>
                <a:ea typeface="Courier New" panose="02070309020205020404" pitchFamily="49" charset="0"/>
              </a:rPr>
              <a:t>Kana</a:t>
            </a:r>
            <a:r>
              <a:rPr lang="nl-BE" b="1" dirty="0">
                <a:latin typeface="Times New Roman" panose="02020603050405020304" pitchFamily="18" charset="0"/>
                <a:ea typeface="Courier New" panose="02070309020205020404" pitchFamily="49" charset="0"/>
              </a:rPr>
              <a:t>, de calvarie, de vermenigvuldiging van de broden en vissen en de  Emmaüsgangers.</a:t>
            </a:r>
            <a:endParaRPr lang="nl-BE" sz="2000" b="1" dirty="0">
              <a:latin typeface="Times New Roman" panose="02020603050405020304" pitchFamily="18" charset="0"/>
              <a:ea typeface="Calibri" panose="020F0502020204030204" pitchFamily="34" charset="0"/>
            </a:endParaRPr>
          </a:p>
          <a:p>
            <a:pPr>
              <a:spcAft>
                <a:spcPts val="0"/>
              </a:spcAft>
            </a:pPr>
            <a:r>
              <a:rPr lang="nl-BE" b="1" dirty="0">
                <a:latin typeface="Times New Roman" panose="02020603050405020304" pitchFamily="18" charset="0"/>
                <a:ea typeface="Courier New" panose="02070309020205020404" pitchFamily="49" charset="0"/>
              </a:rPr>
              <a:t>Op de kaarsenbank  engelen met een banderol waarop een tekst “</a:t>
            </a:r>
            <a:r>
              <a:rPr lang="nl-BE" sz="2000" b="1" i="1" dirty="0">
                <a:latin typeface="Times New Roman" panose="02020603050405020304" pitchFamily="18" charset="0"/>
                <a:ea typeface="Calibri" panose="020F0502020204030204" pitchFamily="34" charset="0"/>
              </a:rPr>
              <a:t>Ecce </a:t>
            </a:r>
            <a:r>
              <a:rPr lang="nl-BE" sz="2000" b="1" i="1" dirty="0" err="1">
                <a:latin typeface="Times New Roman" panose="02020603050405020304" pitchFamily="18" charset="0"/>
                <a:ea typeface="Calibri" panose="020F0502020204030204" pitchFamily="34" charset="0"/>
              </a:rPr>
              <a:t>panis</a:t>
            </a:r>
            <a:r>
              <a:rPr lang="nl-BE" sz="2000" b="1" i="1" dirty="0">
                <a:latin typeface="Times New Roman" panose="02020603050405020304" pitchFamily="18" charset="0"/>
                <a:ea typeface="Calibri" panose="020F0502020204030204" pitchFamily="34" charset="0"/>
              </a:rPr>
              <a:t> </a:t>
            </a:r>
            <a:r>
              <a:rPr lang="nl-BE" sz="2000" b="1" i="1" dirty="0" err="1">
                <a:latin typeface="Times New Roman" panose="02020603050405020304" pitchFamily="18" charset="0"/>
                <a:ea typeface="Calibri" panose="020F0502020204030204" pitchFamily="34" charset="0"/>
              </a:rPr>
              <a:t>Angelorum</a:t>
            </a:r>
            <a:r>
              <a:rPr lang="nl-BE" b="1" dirty="0">
                <a:latin typeface="Times New Roman" panose="02020603050405020304" pitchFamily="18" charset="0"/>
                <a:ea typeface="Calibri" panose="020F0502020204030204" pitchFamily="34" charset="0"/>
              </a:rPr>
              <a:t>, </a:t>
            </a:r>
            <a:r>
              <a:rPr lang="nl-BE" sz="2000" b="1" i="1" dirty="0" err="1">
                <a:latin typeface="Times New Roman" panose="02020603050405020304" pitchFamily="18" charset="0"/>
                <a:ea typeface="Calibri" panose="020F0502020204030204" pitchFamily="34" charset="0"/>
              </a:rPr>
              <a:t>Factus</a:t>
            </a:r>
            <a:r>
              <a:rPr lang="nl-BE" sz="2000" b="1" i="1" dirty="0">
                <a:latin typeface="Times New Roman" panose="02020603050405020304" pitchFamily="18" charset="0"/>
                <a:ea typeface="Calibri" panose="020F0502020204030204" pitchFamily="34" charset="0"/>
              </a:rPr>
              <a:t> </a:t>
            </a:r>
            <a:r>
              <a:rPr lang="nl-BE" sz="2000" b="1" i="1" dirty="0" err="1">
                <a:latin typeface="Times New Roman" panose="02020603050405020304" pitchFamily="18" charset="0"/>
                <a:ea typeface="Calibri" panose="020F0502020204030204" pitchFamily="34" charset="0"/>
              </a:rPr>
              <a:t>cibus</a:t>
            </a:r>
            <a:r>
              <a:rPr lang="nl-BE" sz="2000" b="1" i="1" dirty="0">
                <a:latin typeface="Times New Roman" panose="02020603050405020304" pitchFamily="18" charset="0"/>
                <a:ea typeface="Calibri" panose="020F0502020204030204" pitchFamily="34" charset="0"/>
              </a:rPr>
              <a:t> </a:t>
            </a:r>
            <a:r>
              <a:rPr lang="nl-BE" sz="2000" b="1" i="1" dirty="0" err="1">
                <a:latin typeface="Times New Roman" panose="02020603050405020304" pitchFamily="18" charset="0"/>
                <a:ea typeface="Calibri" panose="020F0502020204030204" pitchFamily="34" charset="0"/>
              </a:rPr>
              <a:t>viatorum</a:t>
            </a:r>
            <a:r>
              <a:rPr lang="nl-BE" b="1" dirty="0">
                <a:latin typeface="Times New Roman" panose="02020603050405020304" pitchFamily="18" charset="0"/>
                <a:ea typeface="Calibri" panose="020F0502020204030204" pitchFamily="34" charset="0"/>
              </a:rPr>
              <a:t>, </a:t>
            </a:r>
            <a:r>
              <a:rPr lang="nl-BE" b="1" dirty="0" err="1">
                <a:latin typeface="Times New Roman" panose="02020603050405020304" pitchFamily="18" charset="0"/>
                <a:ea typeface="Courier New" panose="02070309020205020404" pitchFamily="49" charset="0"/>
              </a:rPr>
              <a:t>caro</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mea</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vere</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est</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cibus</a:t>
            </a:r>
            <a:r>
              <a:rPr lang="nl-BE" b="1" dirty="0">
                <a:latin typeface="Times New Roman" panose="02020603050405020304" pitchFamily="18" charset="0"/>
                <a:ea typeface="Courier New" panose="02070309020205020404" pitchFamily="49" charset="0"/>
              </a:rPr>
              <a:t> et </a:t>
            </a:r>
            <a:r>
              <a:rPr lang="nl-BE" b="1" dirty="0" err="1">
                <a:latin typeface="Times New Roman" panose="02020603050405020304" pitchFamily="18" charset="0"/>
                <a:ea typeface="Courier New" panose="02070309020205020404" pitchFamily="49" charset="0"/>
              </a:rPr>
              <a:t>sanguis</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meus</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vere</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est</a:t>
            </a:r>
            <a:r>
              <a:rPr lang="nl-BE" b="1" dirty="0">
                <a:latin typeface="Times New Roman" panose="02020603050405020304" pitchFamily="18" charset="0"/>
                <a:ea typeface="Courier New" panose="02070309020205020404" pitchFamily="49" charset="0"/>
              </a:rPr>
              <a:t> </a:t>
            </a:r>
            <a:r>
              <a:rPr lang="nl-BE" b="1" dirty="0" err="1">
                <a:latin typeface="Times New Roman" panose="02020603050405020304" pitchFamily="18" charset="0"/>
                <a:ea typeface="Courier New" panose="02070309020205020404" pitchFamily="49" charset="0"/>
              </a:rPr>
              <a:t>potus</a:t>
            </a:r>
            <a:r>
              <a:rPr lang="nl-BE" b="1" dirty="0">
                <a:latin typeface="Times New Roman" panose="02020603050405020304" pitchFamily="18" charset="0"/>
                <a:ea typeface="Courier New" panose="02070309020205020404" pitchFamily="49" charset="0"/>
              </a:rPr>
              <a:t>” ( </a:t>
            </a:r>
            <a:r>
              <a:rPr lang="nl-BE" b="1" dirty="0">
                <a:latin typeface="Times New Roman" panose="02020603050405020304" pitchFamily="18" charset="0"/>
                <a:ea typeface="Calibri" panose="020F0502020204030204" pitchFamily="34" charset="0"/>
              </a:rPr>
              <a:t>Zie het brood van de engelen, word het voedsel van de reizigers (pelgrims) - Mijn lichaam is werkelijk vlees en mijn bloed is werkelijk drank)</a:t>
            </a:r>
            <a:endParaRPr lang="nl-BE" sz="2000" b="1" dirty="0">
              <a:latin typeface="Times New Roman" panose="02020603050405020304" pitchFamily="18" charset="0"/>
              <a:ea typeface="Calibri" panose="020F0502020204030204" pitchFamily="34" charset="0"/>
            </a:endParaRPr>
          </a:p>
          <a:p>
            <a:pPr>
              <a:spcAft>
                <a:spcPts val="0"/>
              </a:spcAft>
            </a:pPr>
            <a:r>
              <a:rPr lang="nl-BE" b="1" dirty="0">
                <a:latin typeface="Times New Roman" panose="02020603050405020304" pitchFamily="18" charset="0"/>
                <a:ea typeface="Courier New" panose="02070309020205020404" pitchFamily="49" charset="0"/>
              </a:rPr>
              <a:t>Onder het houten retabel de arduinen altaartafel versierd met kruisjes die rust op een arduinen ondergrond. </a:t>
            </a:r>
          </a:p>
          <a:p>
            <a:pPr>
              <a:spcAft>
                <a:spcPts val="0"/>
              </a:spcAft>
            </a:pPr>
            <a:r>
              <a:rPr lang="nl-BE" b="1" dirty="0">
                <a:latin typeface="Times New Roman" panose="02020603050405020304" pitchFamily="18" charset="0"/>
                <a:ea typeface="Courier New" panose="02070309020205020404" pitchFamily="49" charset="0"/>
              </a:rPr>
              <a:t>Op de voorzijde van de altaartafel 3 medaillons met </a:t>
            </a:r>
            <a:r>
              <a:rPr lang="nl-BE" b="1" dirty="0" err="1">
                <a:latin typeface="Times New Roman" panose="02020603050405020304" pitchFamily="18" charset="0"/>
                <a:ea typeface="Courier New" panose="02070309020205020404" pitchFamily="49" charset="0"/>
              </a:rPr>
              <a:t>gesculpteerde</a:t>
            </a:r>
            <a:r>
              <a:rPr lang="nl-BE" b="1" dirty="0">
                <a:latin typeface="Times New Roman" panose="02020603050405020304" pitchFamily="18" charset="0"/>
                <a:ea typeface="Courier New" panose="02070309020205020404" pitchFamily="49" charset="0"/>
              </a:rPr>
              <a:t> beelden van de ark van het verbond, de pelikaan die zijn jongen voedt en de tafel met de toonbroden. Tussen de medaillons roosjes en lelies op een blauwe geschilderde achtergrond </a:t>
            </a:r>
            <a:endParaRPr lang="nl-BE" sz="2000" b="1" dirty="0">
              <a:latin typeface="Times New Roman" panose="02020603050405020304" pitchFamily="18" charset="0"/>
              <a:ea typeface="Calibri" panose="020F0502020204030204" pitchFamily="34" charset="0"/>
            </a:endParaRPr>
          </a:p>
          <a:p>
            <a:r>
              <a:rPr lang="nl-BE" b="1" dirty="0">
                <a:latin typeface="Times New Roman" panose="02020603050405020304" pitchFamily="18" charset="0"/>
                <a:ea typeface="Courier New" panose="02070309020205020404" pitchFamily="49" charset="0"/>
              </a:rPr>
              <a:t>Op het altaarblad 5 uitgehouwen kruisjes en een relikwiecartouche</a:t>
            </a:r>
            <a:endParaRPr lang="nl-BE" b="1" dirty="0"/>
          </a:p>
        </p:txBody>
      </p:sp>
      <p:sp>
        <p:nvSpPr>
          <p:cNvPr id="3" name="Rechthoek 2"/>
          <p:cNvSpPr/>
          <p:nvPr/>
        </p:nvSpPr>
        <p:spPr>
          <a:xfrm>
            <a:off x="230549" y="797893"/>
            <a:ext cx="1433406" cy="369332"/>
          </a:xfrm>
          <a:prstGeom prst="rect">
            <a:avLst/>
          </a:prstGeom>
        </p:spPr>
        <p:txBody>
          <a:bodyPr wrap="none">
            <a:spAutoFit/>
          </a:bodyPr>
          <a:lstStyle/>
          <a:p>
            <a:pPr lvl="0">
              <a:defRPr/>
            </a:pPr>
            <a:r>
              <a:rPr lang="nl-BE" b="1" dirty="0"/>
              <a:t>Omschrijving</a:t>
            </a:r>
          </a:p>
        </p:txBody>
      </p:sp>
      <p:sp>
        <p:nvSpPr>
          <p:cNvPr id="4" name="Rechthoek 3"/>
          <p:cNvSpPr/>
          <p:nvPr/>
        </p:nvSpPr>
        <p:spPr>
          <a:xfrm>
            <a:off x="230549" y="4787102"/>
            <a:ext cx="1556836" cy="369332"/>
          </a:xfrm>
          <a:prstGeom prst="rect">
            <a:avLst/>
          </a:prstGeom>
        </p:spPr>
        <p:txBody>
          <a:bodyPr wrap="none">
            <a:spAutoFit/>
          </a:bodyPr>
          <a:lstStyle/>
          <a:p>
            <a:r>
              <a:rPr lang="nl-BE" b="1" dirty="0">
                <a:latin typeface="Times New Roman" panose="02020603050405020304" pitchFamily="18" charset="0"/>
                <a:ea typeface="Courier New" panose="02070309020205020404" pitchFamily="49" charset="0"/>
              </a:rPr>
              <a:t>Documentatie</a:t>
            </a:r>
            <a:endParaRPr lang="nl-BE" b="1" dirty="0"/>
          </a:p>
        </p:txBody>
      </p:sp>
      <p:sp>
        <p:nvSpPr>
          <p:cNvPr id="5" name="Rechthoek 4"/>
          <p:cNvSpPr/>
          <p:nvPr/>
        </p:nvSpPr>
        <p:spPr>
          <a:xfrm>
            <a:off x="1787385" y="4784895"/>
            <a:ext cx="6096000" cy="1538883"/>
          </a:xfrm>
          <a:prstGeom prst="rect">
            <a:avLst/>
          </a:prstGeom>
        </p:spPr>
        <p:txBody>
          <a:bodyPr>
            <a:spAutoFit/>
          </a:bodyPr>
          <a:lstStyle/>
          <a:p>
            <a:pPr>
              <a:spcAft>
                <a:spcPts val="0"/>
              </a:spcAft>
            </a:pPr>
            <a:r>
              <a:rPr lang="nl-BE" sz="2000"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Fotorepertorium van het meubilair van de Belgische bedehuizen</a:t>
            </a:r>
            <a:r>
              <a:rPr lang="nl-BE" b="1" dirty="0">
                <a:solidFill>
                  <a:srgbClr val="000000"/>
                </a:solidFill>
                <a:latin typeface="Times New Roman" panose="02020603050405020304" pitchFamily="18" charset="0"/>
                <a:ea typeface="Calibri" panose="020F0502020204030204" pitchFamily="34" charset="0"/>
                <a:cs typeface="Arial" panose="020B0604020202020204" pitchFamily="34" charset="0"/>
              </a:rPr>
              <a:t> (FMBB) cliché M264932</a:t>
            </a:r>
            <a:endParaRPr lang="nl-BE" sz="2000" b="1" dirty="0">
              <a:latin typeface="Times New Roman" panose="02020603050405020304" pitchFamily="18" charset="0"/>
              <a:ea typeface="Calibri" panose="020F0502020204030204" pitchFamily="34" charset="0"/>
            </a:endParaRPr>
          </a:p>
          <a:p>
            <a:pPr>
              <a:spcAft>
                <a:spcPts val="0"/>
              </a:spcAft>
            </a:pPr>
            <a:r>
              <a:rPr lang="nl-BE" b="1" dirty="0">
                <a:latin typeface="Times New Roman" panose="02020603050405020304" pitchFamily="18" charset="0"/>
                <a:ea typeface="Calibri" panose="020F0502020204030204" pitchFamily="34" charset="0"/>
              </a:rPr>
              <a:t>http://balat.kikirpa.be/photo.php?objnr=24189&amp;nr=1</a:t>
            </a:r>
            <a:endParaRPr lang="nl-BE" sz="2000" b="1" dirty="0">
              <a:latin typeface="Times New Roman" panose="02020603050405020304" pitchFamily="18" charset="0"/>
              <a:ea typeface="Calibri" panose="020F0502020204030204" pitchFamily="34" charset="0"/>
            </a:endParaRPr>
          </a:p>
          <a:p>
            <a:pPr>
              <a:spcAft>
                <a:spcPts val="0"/>
              </a:spcAft>
            </a:pPr>
            <a:r>
              <a:rPr lang="nl-BE" b="1" u="sng" dirty="0">
                <a:solidFill>
                  <a:srgbClr val="0000FF"/>
                </a:solidFill>
                <a:latin typeface="Times New Roman" panose="02020603050405020304" pitchFamily="18" charset="0"/>
                <a:ea typeface="Calibri" panose="020F0502020204030204" pitchFamily="34" charset="0"/>
                <a:hlinkClick r:id="rId2"/>
              </a:rPr>
              <a:t>http://balat.kikirpa.be/object/242192</a:t>
            </a:r>
            <a:endParaRPr lang="nl-BE" sz="2000" b="1" dirty="0">
              <a:latin typeface="Times New Roman" panose="02020603050405020304" pitchFamily="18" charset="0"/>
              <a:ea typeface="Calibri" panose="020F0502020204030204" pitchFamily="34" charset="0"/>
            </a:endParaRPr>
          </a:p>
          <a:p>
            <a:pPr>
              <a:spcAft>
                <a:spcPts val="0"/>
              </a:spcAft>
            </a:pPr>
            <a:r>
              <a:rPr lang="nl-BE" b="1" u="sng" dirty="0">
                <a:solidFill>
                  <a:srgbClr val="0000FF"/>
                </a:solidFill>
                <a:latin typeface="Times New Roman" panose="02020603050405020304" pitchFamily="18" charset="0"/>
                <a:ea typeface="Calibri" panose="020F0502020204030204" pitchFamily="34" charset="0"/>
                <a:hlinkClick r:id="rId3"/>
              </a:rPr>
              <a:t>http://balat.kikirpa.be/object/24277</a:t>
            </a:r>
            <a:endParaRPr lang="nl-BE" sz="2000" b="1" dirty="0">
              <a:effectLst/>
              <a:latin typeface="Times New Roman" panose="02020603050405020304" pitchFamily="18" charset="0"/>
              <a:ea typeface="Calibri" panose="020F0502020204030204" pitchFamily="34" charset="0"/>
            </a:endParaRPr>
          </a:p>
        </p:txBody>
      </p:sp>
      <p:sp>
        <p:nvSpPr>
          <p:cNvPr id="6" name="Tijdelijke aanduiding voor voettekst 5"/>
          <p:cNvSpPr>
            <a:spLocks noGrp="1"/>
          </p:cNvSpPr>
          <p:nvPr>
            <p:ph type="ftr" sz="quarter" idx="11"/>
          </p:nvPr>
        </p:nvSpPr>
        <p:spPr/>
        <p:txBody>
          <a:bodyPr/>
          <a:lstStyle/>
          <a:p>
            <a:r>
              <a:rPr lang="nl-BE"/>
              <a:t>JOSIANE VANGLABEKE      CKB GENT STAD              25.10.2018</a:t>
            </a:r>
          </a:p>
        </p:txBody>
      </p:sp>
      <p:sp>
        <p:nvSpPr>
          <p:cNvPr id="7" name="Tijdelijke aanduiding voor dianummer 6"/>
          <p:cNvSpPr>
            <a:spLocks noGrp="1"/>
          </p:cNvSpPr>
          <p:nvPr>
            <p:ph type="sldNum" sz="quarter" idx="12"/>
          </p:nvPr>
        </p:nvSpPr>
        <p:spPr/>
        <p:txBody>
          <a:bodyPr/>
          <a:lstStyle/>
          <a:p>
            <a:fld id="{13925635-12AB-4C38-B93D-EF5FD19CEFCA}" type="slidenum">
              <a:rPr lang="nl-BE" smtClean="0"/>
              <a:t>38</a:t>
            </a:fld>
            <a:endParaRPr lang="nl-BE"/>
          </a:p>
        </p:txBody>
      </p:sp>
    </p:spTree>
    <p:extLst>
      <p:ext uri="{BB962C8B-B14F-4D97-AF65-F5344CB8AC3E}">
        <p14:creationId xmlns:p14="http://schemas.microsoft.com/office/powerpoint/2010/main" val="184721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39</a:t>
            </a:fld>
            <a:endParaRPr lang="nl-BE"/>
          </a:p>
        </p:txBody>
      </p:sp>
      <p:sp>
        <p:nvSpPr>
          <p:cNvPr id="4" name="Tekstvak 3"/>
          <p:cNvSpPr txBox="1"/>
          <p:nvPr/>
        </p:nvSpPr>
        <p:spPr>
          <a:xfrm>
            <a:off x="816429" y="398475"/>
            <a:ext cx="10685760" cy="5632311"/>
          </a:xfrm>
          <a:prstGeom prst="rect">
            <a:avLst/>
          </a:prstGeom>
          <a:noFill/>
        </p:spPr>
        <p:txBody>
          <a:bodyPr wrap="square" rtlCol="0">
            <a:spAutoFit/>
          </a:bodyPr>
          <a:lstStyle/>
          <a:p>
            <a:pPr algn="ctr"/>
            <a:r>
              <a:rPr lang="nl-BE" sz="3600" b="1" dirty="0">
                <a:solidFill>
                  <a:srgbClr val="0070C0"/>
                </a:solidFill>
              </a:rPr>
              <a:t>CONCLUSIES INVENTARIS</a:t>
            </a:r>
          </a:p>
          <a:p>
            <a:pPr algn="ctr"/>
            <a:endParaRPr lang="nl-BE" sz="3600" b="1" dirty="0">
              <a:solidFill>
                <a:srgbClr val="0070C0"/>
              </a:solidFill>
            </a:endParaRPr>
          </a:p>
          <a:p>
            <a:pPr marL="457200" indent="-457200">
              <a:buFontTx/>
              <a:buChar char="-"/>
            </a:pPr>
            <a:r>
              <a:rPr lang="nl-BE" sz="3600" b="1" u="sng" dirty="0">
                <a:solidFill>
                  <a:srgbClr val="0070C0"/>
                </a:solidFill>
              </a:rPr>
              <a:t>KERKFABRIEK </a:t>
            </a:r>
            <a:r>
              <a:rPr lang="nl-BE" sz="3600" b="1" dirty="0">
                <a:solidFill>
                  <a:srgbClr val="0070C0"/>
                </a:solidFill>
              </a:rPr>
              <a:t>= 	</a:t>
            </a:r>
          </a:p>
          <a:p>
            <a:r>
              <a:rPr lang="nl-BE" sz="3600" b="1" dirty="0">
                <a:solidFill>
                  <a:srgbClr val="0070C0"/>
                </a:solidFill>
              </a:rPr>
              <a:t>	</a:t>
            </a:r>
          </a:p>
          <a:p>
            <a:r>
              <a:rPr lang="nl-BE" sz="3600" b="1" dirty="0">
                <a:solidFill>
                  <a:srgbClr val="0070C0"/>
                </a:solidFill>
              </a:rPr>
              <a:t>	KAN INVENTARIS OPMAKEN, MAAR</a:t>
            </a:r>
          </a:p>
          <a:p>
            <a:r>
              <a:rPr lang="nl-BE" sz="3600" b="1" dirty="0">
                <a:solidFill>
                  <a:srgbClr val="0070C0"/>
                </a:solidFill>
              </a:rPr>
              <a:t>	</a:t>
            </a:r>
          </a:p>
          <a:p>
            <a:r>
              <a:rPr lang="nl-BE" sz="3600" b="1" dirty="0">
                <a:solidFill>
                  <a:srgbClr val="0070C0"/>
                </a:solidFill>
              </a:rPr>
              <a:t>	VRAAGT TIJD EN ENERGIE VAN DE LEDEN</a:t>
            </a:r>
          </a:p>
          <a:p>
            <a:r>
              <a:rPr lang="nl-BE" sz="3600" b="1" dirty="0">
                <a:solidFill>
                  <a:srgbClr val="0070C0"/>
                </a:solidFill>
              </a:rPr>
              <a:t>	</a:t>
            </a:r>
          </a:p>
          <a:p>
            <a:r>
              <a:rPr lang="nl-BE" sz="3600" b="1" dirty="0">
                <a:solidFill>
                  <a:srgbClr val="0070C0"/>
                </a:solidFill>
              </a:rPr>
              <a:t>	= VRIJWILLIGERS</a:t>
            </a:r>
          </a:p>
          <a:p>
            <a:r>
              <a:rPr lang="nl-BE" sz="3600" b="1" dirty="0">
                <a:solidFill>
                  <a:srgbClr val="0070C0"/>
                </a:solidFill>
              </a:rPr>
              <a:t>	</a:t>
            </a:r>
          </a:p>
        </p:txBody>
      </p:sp>
    </p:spTree>
    <p:extLst>
      <p:ext uri="{BB962C8B-B14F-4D97-AF65-F5344CB8AC3E}">
        <p14:creationId xmlns:p14="http://schemas.microsoft.com/office/powerpoint/2010/main" val="395479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78795" y="1455313"/>
            <a:ext cx="10560676" cy="9140964"/>
          </a:xfrm>
          <a:prstGeom prst="rect">
            <a:avLst/>
          </a:prstGeom>
          <a:noFill/>
        </p:spPr>
        <p:txBody>
          <a:bodyPr wrap="square" rtlCol="0">
            <a:spAutoFit/>
          </a:bodyPr>
          <a:lstStyle/>
          <a:p>
            <a:pPr algn="ctr"/>
            <a:r>
              <a:rPr lang="nl-BE" sz="2800" b="1" dirty="0"/>
              <a:t>AANGEVULD MET FOTOMATERIAAL / DESKUNDIGE UITLEG </a:t>
            </a:r>
          </a:p>
          <a:p>
            <a:pPr algn="ctr"/>
            <a:r>
              <a:rPr lang="nl-BE" sz="2800" b="1" dirty="0"/>
              <a:t>DOOR  LIVIA SNAUWAERT</a:t>
            </a:r>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a:p>
            <a:endParaRPr lang="nl-BE" sz="2800" b="1" dirty="0"/>
          </a:p>
        </p:txBody>
      </p:sp>
      <p:pic>
        <p:nvPicPr>
          <p:cNvPr id="3" name="Afbeelding 1" descr="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299" y="2574152"/>
            <a:ext cx="26670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2"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205" y="2574153"/>
            <a:ext cx="2549301"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voettekst 4"/>
          <p:cNvSpPr>
            <a:spLocks noGrp="1"/>
          </p:cNvSpPr>
          <p:nvPr>
            <p:ph type="ftr" sz="quarter" idx="11"/>
          </p:nvPr>
        </p:nvSpPr>
        <p:spPr/>
        <p:txBody>
          <a:bodyPr/>
          <a:lstStyle/>
          <a:p>
            <a:r>
              <a:rPr lang="nl-BE"/>
              <a:t>JOSIANE VANGLABEKE      CKB GENT STAD              25.10.2018</a:t>
            </a:r>
          </a:p>
        </p:txBody>
      </p:sp>
      <p:sp>
        <p:nvSpPr>
          <p:cNvPr id="6" name="Tijdelijke aanduiding voor dianummer 5"/>
          <p:cNvSpPr>
            <a:spLocks noGrp="1"/>
          </p:cNvSpPr>
          <p:nvPr>
            <p:ph type="sldNum" sz="quarter" idx="12"/>
          </p:nvPr>
        </p:nvSpPr>
        <p:spPr/>
        <p:txBody>
          <a:bodyPr/>
          <a:lstStyle/>
          <a:p>
            <a:fld id="{13925635-12AB-4C38-B93D-EF5FD19CEFCA}" type="slidenum">
              <a:rPr lang="nl-BE" smtClean="0"/>
              <a:t>4</a:t>
            </a:fld>
            <a:endParaRPr lang="nl-BE"/>
          </a:p>
        </p:txBody>
      </p:sp>
    </p:spTree>
    <p:extLst>
      <p:ext uri="{BB962C8B-B14F-4D97-AF65-F5344CB8AC3E}">
        <p14:creationId xmlns:p14="http://schemas.microsoft.com/office/powerpoint/2010/main" val="4197262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40</a:t>
            </a:fld>
            <a:endParaRPr lang="nl-BE"/>
          </a:p>
        </p:txBody>
      </p:sp>
      <p:sp>
        <p:nvSpPr>
          <p:cNvPr id="4" name="Tekstvak 3"/>
          <p:cNvSpPr txBox="1"/>
          <p:nvPr/>
        </p:nvSpPr>
        <p:spPr>
          <a:xfrm>
            <a:off x="816429" y="398475"/>
            <a:ext cx="10685760" cy="5632311"/>
          </a:xfrm>
          <a:prstGeom prst="rect">
            <a:avLst/>
          </a:prstGeom>
          <a:noFill/>
        </p:spPr>
        <p:txBody>
          <a:bodyPr wrap="square" rtlCol="0">
            <a:spAutoFit/>
          </a:bodyPr>
          <a:lstStyle/>
          <a:p>
            <a:pPr algn="ctr"/>
            <a:r>
              <a:rPr lang="nl-BE" sz="3600" b="1" dirty="0">
                <a:solidFill>
                  <a:srgbClr val="0070C0"/>
                </a:solidFill>
              </a:rPr>
              <a:t>CONCLUSIES INVENTARIS</a:t>
            </a:r>
          </a:p>
          <a:p>
            <a:pPr algn="ctr"/>
            <a:endParaRPr lang="nl-BE" sz="3600" b="1" dirty="0">
              <a:solidFill>
                <a:srgbClr val="0070C0"/>
              </a:solidFill>
            </a:endParaRPr>
          </a:p>
          <a:p>
            <a:r>
              <a:rPr lang="nl-BE" sz="3600" b="1" dirty="0">
                <a:solidFill>
                  <a:srgbClr val="0070C0"/>
                </a:solidFill>
              </a:rPr>
              <a:t>	DE IN TE VULLEN DOCUMENTEN VOOR OPMAAK 	VAN INVENTARIS ZIJN ONHANDIG EN	OMSLACHTIG – WORDEN DOOR DERDEN 	DAARNA IN HET SYSTEEM GEBRACHT (RISICO OP 	FOUTEN!)</a:t>
            </a:r>
          </a:p>
          <a:p>
            <a:endParaRPr lang="nl-BE" sz="3600" b="1" dirty="0">
              <a:solidFill>
                <a:srgbClr val="0070C0"/>
              </a:solidFill>
            </a:endParaRPr>
          </a:p>
          <a:p>
            <a:r>
              <a:rPr lang="nl-BE" sz="3600" b="1" dirty="0">
                <a:solidFill>
                  <a:srgbClr val="0070C0"/>
                </a:solidFill>
              </a:rPr>
              <a:t>	RECHTSTREEKS INBRENGEN IN HET SYSTEEM IS 	GEEN OPTIE – TE COMPLEX VOOR LEKEN</a:t>
            </a:r>
          </a:p>
        </p:txBody>
      </p:sp>
    </p:spTree>
    <p:extLst>
      <p:ext uri="{BB962C8B-B14F-4D97-AF65-F5344CB8AC3E}">
        <p14:creationId xmlns:p14="http://schemas.microsoft.com/office/powerpoint/2010/main" val="2854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41</a:t>
            </a:fld>
            <a:endParaRPr lang="nl-BE"/>
          </a:p>
        </p:txBody>
      </p:sp>
      <p:sp>
        <p:nvSpPr>
          <p:cNvPr id="4" name="Tekstvak 3"/>
          <p:cNvSpPr txBox="1"/>
          <p:nvPr/>
        </p:nvSpPr>
        <p:spPr>
          <a:xfrm>
            <a:off x="816429" y="398475"/>
            <a:ext cx="10685760" cy="5078313"/>
          </a:xfrm>
          <a:prstGeom prst="rect">
            <a:avLst/>
          </a:prstGeom>
          <a:noFill/>
        </p:spPr>
        <p:txBody>
          <a:bodyPr wrap="square" rtlCol="0">
            <a:spAutoFit/>
          </a:bodyPr>
          <a:lstStyle/>
          <a:p>
            <a:pPr algn="ctr"/>
            <a:r>
              <a:rPr lang="nl-BE" sz="3600" b="1" dirty="0">
                <a:solidFill>
                  <a:srgbClr val="0070C0"/>
                </a:solidFill>
              </a:rPr>
              <a:t>CONCLUSIES INVENTARIS</a:t>
            </a:r>
          </a:p>
          <a:p>
            <a:pPr algn="ctr"/>
            <a:endParaRPr lang="nl-BE" sz="3600" b="1" dirty="0">
              <a:solidFill>
                <a:srgbClr val="0070C0"/>
              </a:solidFill>
            </a:endParaRPr>
          </a:p>
          <a:p>
            <a:pPr marL="457200" indent="-457200">
              <a:buFontTx/>
              <a:buChar char="-"/>
            </a:pPr>
            <a:r>
              <a:rPr lang="nl-BE" sz="3600" b="1" u="sng" dirty="0">
                <a:solidFill>
                  <a:srgbClr val="0070C0"/>
                </a:solidFill>
              </a:rPr>
              <a:t>SPECIALISTEN </a:t>
            </a:r>
            <a:r>
              <a:rPr lang="nl-BE" sz="3600" b="1" dirty="0">
                <a:solidFill>
                  <a:srgbClr val="0070C0"/>
                </a:solidFill>
              </a:rPr>
              <a:t>= </a:t>
            </a:r>
          </a:p>
          <a:p>
            <a:r>
              <a:rPr lang="nl-BE" sz="3600" b="1" dirty="0">
                <a:solidFill>
                  <a:srgbClr val="0070C0"/>
                </a:solidFill>
              </a:rPr>
              <a:t>	AANVULLING INVENTARIS</a:t>
            </a:r>
          </a:p>
          <a:p>
            <a:r>
              <a:rPr lang="nl-BE" sz="3600" b="1" dirty="0">
                <a:solidFill>
                  <a:srgbClr val="0070C0"/>
                </a:solidFill>
              </a:rPr>
              <a:t>	BEPALING VAN ENSEMBLES</a:t>
            </a:r>
          </a:p>
          <a:p>
            <a:r>
              <a:rPr lang="nl-BE" sz="3600" b="1" dirty="0">
                <a:solidFill>
                  <a:srgbClr val="0070C0"/>
                </a:solidFill>
              </a:rPr>
              <a:t>	BEPALING WAARDERING</a:t>
            </a:r>
          </a:p>
          <a:p>
            <a:endParaRPr lang="nl-BE" sz="3600" b="1" dirty="0">
              <a:solidFill>
                <a:srgbClr val="0070C0"/>
              </a:solidFill>
            </a:endParaRPr>
          </a:p>
          <a:p>
            <a:pPr marL="457200" indent="-457200">
              <a:buFontTx/>
              <a:buChar char="-"/>
            </a:pPr>
            <a:r>
              <a:rPr lang="nl-BE" sz="3600" b="1" u="sng" dirty="0">
                <a:solidFill>
                  <a:srgbClr val="0070C0"/>
                </a:solidFill>
              </a:rPr>
              <a:t>KERKFABRIEK EN SPECIALISTEN</a:t>
            </a:r>
          </a:p>
          <a:p>
            <a:r>
              <a:rPr lang="nl-BE" sz="3600" b="1" dirty="0">
                <a:solidFill>
                  <a:srgbClr val="0070C0"/>
                </a:solidFill>
              </a:rPr>
              <a:t>	BEPALING VAN SELECTIE EN HERBESTEMMING</a:t>
            </a:r>
            <a:endParaRPr lang="nl-BE" sz="3600" b="1" dirty="0"/>
          </a:p>
        </p:txBody>
      </p:sp>
    </p:spTree>
    <p:extLst>
      <p:ext uri="{BB962C8B-B14F-4D97-AF65-F5344CB8AC3E}">
        <p14:creationId xmlns:p14="http://schemas.microsoft.com/office/powerpoint/2010/main" val="258189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42</a:t>
            </a:fld>
            <a:endParaRPr lang="nl-BE"/>
          </a:p>
        </p:txBody>
      </p:sp>
      <p:sp>
        <p:nvSpPr>
          <p:cNvPr id="4" name="Tekstvak 3"/>
          <p:cNvSpPr txBox="1"/>
          <p:nvPr/>
        </p:nvSpPr>
        <p:spPr>
          <a:xfrm>
            <a:off x="834189" y="545432"/>
            <a:ext cx="10668000" cy="5509200"/>
          </a:xfrm>
          <a:prstGeom prst="rect">
            <a:avLst/>
          </a:prstGeom>
          <a:noFill/>
        </p:spPr>
        <p:txBody>
          <a:bodyPr wrap="square" rtlCol="0">
            <a:spAutoFit/>
          </a:bodyPr>
          <a:lstStyle/>
          <a:p>
            <a:pPr algn="ctr"/>
            <a:r>
              <a:rPr lang="nl-BE" sz="3600" b="1" u="sng" dirty="0">
                <a:solidFill>
                  <a:srgbClr val="0070C0"/>
                </a:solidFill>
              </a:rPr>
              <a:t>CONCLUSIES ONROERENDE OBJECTEN</a:t>
            </a:r>
          </a:p>
          <a:p>
            <a:endParaRPr lang="nl-BE" sz="3600" b="1" dirty="0">
              <a:solidFill>
                <a:srgbClr val="0070C0"/>
              </a:solidFill>
            </a:endParaRPr>
          </a:p>
          <a:p>
            <a:pPr marL="457200" indent="-457200">
              <a:buFontTx/>
              <a:buChar char="-"/>
            </a:pPr>
            <a:r>
              <a:rPr lang="nl-BE" sz="3600" b="1" dirty="0">
                <a:solidFill>
                  <a:srgbClr val="0070C0"/>
                </a:solidFill>
              </a:rPr>
              <a:t>BIJ HERBESTEMMING GEEN PROBLEEM</a:t>
            </a:r>
          </a:p>
          <a:p>
            <a:pPr marL="457200" indent="-457200">
              <a:buFontTx/>
              <a:buChar char="-"/>
            </a:pPr>
            <a:endParaRPr lang="nl-BE" sz="3600" b="1" dirty="0">
              <a:solidFill>
                <a:srgbClr val="0070C0"/>
              </a:solidFill>
            </a:endParaRPr>
          </a:p>
          <a:p>
            <a:pPr marL="457200" indent="-457200">
              <a:buFontTx/>
              <a:buChar char="-"/>
            </a:pPr>
            <a:r>
              <a:rPr lang="nl-BE" sz="3600" b="1" dirty="0">
                <a:solidFill>
                  <a:srgbClr val="0070C0"/>
                </a:solidFill>
              </a:rPr>
              <a:t>BLIJVEN IN HET GEBOUW ZOALS GLASRAMEN</a:t>
            </a:r>
          </a:p>
          <a:p>
            <a:pPr marL="457200" indent="-457200">
              <a:buFontTx/>
              <a:buChar char="-"/>
            </a:pPr>
            <a:endParaRPr lang="nl-BE" sz="3600" b="1" dirty="0">
              <a:solidFill>
                <a:srgbClr val="0070C0"/>
              </a:solidFill>
            </a:endParaRPr>
          </a:p>
          <a:p>
            <a:pPr marL="457200" indent="-457200">
              <a:buFontTx/>
              <a:buChar char="-"/>
            </a:pPr>
            <a:r>
              <a:rPr lang="nl-BE" sz="3600" b="1" dirty="0">
                <a:solidFill>
                  <a:srgbClr val="0070C0"/>
                </a:solidFill>
              </a:rPr>
              <a:t>GOEDE SCHRIFTELIJKE  AFSPRAKEN MAKEN OVER DE OBJECTEN DIE IN HET GEBOUW BLIJVEN MET DE NIEUWE BEHEERDER VAN HET GEBOUW</a:t>
            </a:r>
            <a:endParaRPr lang="nl-BE" sz="2800" b="1" dirty="0"/>
          </a:p>
          <a:p>
            <a:endParaRPr lang="nl-BE" sz="2800" b="1" dirty="0"/>
          </a:p>
        </p:txBody>
      </p:sp>
    </p:spTree>
    <p:extLst>
      <p:ext uri="{BB962C8B-B14F-4D97-AF65-F5344CB8AC3E}">
        <p14:creationId xmlns:p14="http://schemas.microsoft.com/office/powerpoint/2010/main" val="2837045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43</a:t>
            </a:fld>
            <a:endParaRPr lang="nl-BE"/>
          </a:p>
        </p:txBody>
      </p:sp>
      <p:sp>
        <p:nvSpPr>
          <p:cNvPr id="4" name="Tekstvak 3"/>
          <p:cNvSpPr txBox="1"/>
          <p:nvPr/>
        </p:nvSpPr>
        <p:spPr>
          <a:xfrm>
            <a:off x="834189" y="545432"/>
            <a:ext cx="10668000" cy="7048083"/>
          </a:xfrm>
          <a:prstGeom prst="rect">
            <a:avLst/>
          </a:prstGeom>
          <a:noFill/>
        </p:spPr>
        <p:txBody>
          <a:bodyPr wrap="square" rtlCol="0">
            <a:spAutoFit/>
          </a:bodyPr>
          <a:lstStyle/>
          <a:p>
            <a:pPr algn="ctr"/>
            <a:r>
              <a:rPr lang="nl-BE" sz="3600" b="1" u="sng" dirty="0">
                <a:solidFill>
                  <a:srgbClr val="0070C0"/>
                </a:solidFill>
              </a:rPr>
              <a:t>CONCLUSIES ROERENDE OBJECTEN</a:t>
            </a:r>
          </a:p>
          <a:p>
            <a:pPr algn="ctr"/>
            <a:endParaRPr lang="nl-BE" sz="3600" b="1" u="sng" dirty="0">
              <a:solidFill>
                <a:srgbClr val="0070C0"/>
              </a:solidFill>
            </a:endParaRPr>
          </a:p>
          <a:p>
            <a:pPr lvl="1"/>
            <a:r>
              <a:rPr lang="nl-BE" sz="3600" b="1" dirty="0">
                <a:solidFill>
                  <a:srgbClr val="0070C0"/>
                </a:solidFill>
              </a:rPr>
              <a:t>	BIJ HERBESTEMMING GEEN PROBLEEM</a:t>
            </a:r>
          </a:p>
          <a:p>
            <a:r>
              <a:rPr lang="nl-BE" sz="3600" b="1" dirty="0">
                <a:solidFill>
                  <a:srgbClr val="0070C0"/>
                </a:solidFill>
              </a:rPr>
              <a:t>	</a:t>
            </a:r>
          </a:p>
          <a:p>
            <a:r>
              <a:rPr lang="nl-BE" sz="3600" b="1" dirty="0">
                <a:solidFill>
                  <a:srgbClr val="0070C0"/>
                </a:solidFill>
              </a:rPr>
              <a:t>	NIET VERGETEN VOOR ALLE OBJECTEN</a:t>
            </a:r>
          </a:p>
          <a:p>
            <a:endParaRPr lang="nl-BE" sz="3600" b="1" dirty="0">
              <a:solidFill>
                <a:srgbClr val="0070C0"/>
              </a:solidFill>
            </a:endParaRPr>
          </a:p>
          <a:p>
            <a:r>
              <a:rPr lang="nl-BE" sz="3600" b="1" dirty="0">
                <a:solidFill>
                  <a:srgbClr val="0070C0"/>
                </a:solidFill>
              </a:rPr>
              <a:t>	- DOCUMENTEN OPSTELLEN en ONDERTEKENEN</a:t>
            </a:r>
          </a:p>
          <a:p>
            <a:endParaRPr lang="nl-BE" sz="3600" b="1" dirty="0">
              <a:solidFill>
                <a:srgbClr val="0070C0"/>
              </a:solidFill>
            </a:endParaRPr>
          </a:p>
          <a:p>
            <a:pPr lvl="1"/>
            <a:r>
              <a:rPr lang="nl-BE" sz="3600" b="1" dirty="0">
                <a:solidFill>
                  <a:srgbClr val="0070C0"/>
                </a:solidFill>
              </a:rPr>
              <a:t>	- OPNEMEN IN DE NOTULEN</a:t>
            </a:r>
          </a:p>
          <a:p>
            <a:endParaRPr lang="nl-BE" sz="3600" b="1" dirty="0"/>
          </a:p>
          <a:p>
            <a:pPr marL="457200" indent="-457200">
              <a:buFontTx/>
              <a:buChar char="-"/>
            </a:pPr>
            <a:endParaRPr lang="nl-BE" sz="3600" b="1" dirty="0">
              <a:solidFill>
                <a:srgbClr val="FF0000"/>
              </a:solidFill>
            </a:endParaRPr>
          </a:p>
          <a:p>
            <a:pPr marL="457200" indent="-457200">
              <a:buFontTx/>
              <a:buChar char="-"/>
            </a:pPr>
            <a:endParaRPr lang="nl-BE" sz="2800" b="1" dirty="0"/>
          </a:p>
          <a:p>
            <a:endParaRPr lang="nl-BE" sz="2800" b="1" dirty="0"/>
          </a:p>
        </p:txBody>
      </p:sp>
    </p:spTree>
    <p:extLst>
      <p:ext uri="{BB962C8B-B14F-4D97-AF65-F5344CB8AC3E}">
        <p14:creationId xmlns:p14="http://schemas.microsoft.com/office/powerpoint/2010/main" val="3752501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44</a:t>
            </a:fld>
            <a:endParaRPr lang="nl-BE"/>
          </a:p>
        </p:txBody>
      </p:sp>
      <p:sp>
        <p:nvSpPr>
          <p:cNvPr id="4" name="Tekstvak 3"/>
          <p:cNvSpPr txBox="1"/>
          <p:nvPr/>
        </p:nvSpPr>
        <p:spPr>
          <a:xfrm>
            <a:off x="342900" y="267846"/>
            <a:ext cx="11544299" cy="6001643"/>
          </a:xfrm>
          <a:prstGeom prst="rect">
            <a:avLst/>
          </a:prstGeom>
          <a:noFill/>
        </p:spPr>
        <p:txBody>
          <a:bodyPr wrap="square" rtlCol="0">
            <a:spAutoFit/>
          </a:bodyPr>
          <a:lstStyle/>
          <a:p>
            <a:pPr algn="ctr"/>
            <a:r>
              <a:rPr lang="nl-BE" sz="3600" b="1" u="sng" dirty="0">
                <a:solidFill>
                  <a:srgbClr val="0070C0"/>
                </a:solidFill>
              </a:rPr>
              <a:t>CONCLUSIES ROERENDE OBJECTEN</a:t>
            </a:r>
          </a:p>
          <a:p>
            <a:endParaRPr lang="nl-BE" sz="3600" b="1" dirty="0"/>
          </a:p>
          <a:p>
            <a:r>
              <a:rPr lang="nl-BE" sz="4800" b="1" dirty="0">
                <a:solidFill>
                  <a:srgbClr val="FF0000"/>
                </a:solidFill>
              </a:rPr>
              <a:t>BIJ NIET HERBESTEMMING </a:t>
            </a:r>
            <a:r>
              <a:rPr lang="nl-BE" sz="6000" b="1" dirty="0">
                <a:solidFill>
                  <a:srgbClr val="FF0000"/>
                </a:solidFill>
              </a:rPr>
              <a:t>PROBLEEM</a:t>
            </a:r>
          </a:p>
          <a:p>
            <a:r>
              <a:rPr lang="nl-BE" sz="3600" b="1" dirty="0">
                <a:solidFill>
                  <a:srgbClr val="FF0000"/>
                </a:solidFill>
              </a:rPr>
              <a:t>		</a:t>
            </a:r>
          </a:p>
          <a:p>
            <a:r>
              <a:rPr lang="nl-BE" sz="4800" b="1" dirty="0">
                <a:solidFill>
                  <a:srgbClr val="FF0000"/>
                </a:solidFill>
              </a:rPr>
              <a:t>WAAR OPSLAAN ?</a:t>
            </a:r>
          </a:p>
          <a:p>
            <a:r>
              <a:rPr lang="nl-BE" sz="3600" b="1" dirty="0"/>
              <a:t>         	</a:t>
            </a:r>
          </a:p>
          <a:p>
            <a:r>
              <a:rPr lang="nl-BE" sz="4800" b="1" dirty="0">
                <a:solidFill>
                  <a:srgbClr val="FF0000"/>
                </a:solidFill>
              </a:rPr>
              <a:t>DEPOT? WAAR / BEHEER</a:t>
            </a:r>
          </a:p>
          <a:p>
            <a:endParaRPr lang="nl-BE" sz="3600" b="1" dirty="0">
              <a:solidFill>
                <a:srgbClr val="FF0000"/>
              </a:solidFill>
            </a:endParaRPr>
          </a:p>
          <a:p>
            <a:r>
              <a:rPr lang="nl-BE" sz="4800" b="1" dirty="0">
                <a:solidFill>
                  <a:srgbClr val="FF0000"/>
                </a:solidFill>
              </a:rPr>
              <a:t>PLATFORM MET AANBOD VAN DE OBJECTEN</a:t>
            </a:r>
            <a:endParaRPr lang="nl-BE" sz="2800" b="1" dirty="0"/>
          </a:p>
        </p:txBody>
      </p:sp>
    </p:spTree>
    <p:extLst>
      <p:ext uri="{BB962C8B-B14F-4D97-AF65-F5344CB8AC3E}">
        <p14:creationId xmlns:p14="http://schemas.microsoft.com/office/powerpoint/2010/main" val="1645409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45</a:t>
            </a:fld>
            <a:endParaRPr lang="nl-BE"/>
          </a:p>
        </p:txBody>
      </p:sp>
      <p:sp>
        <p:nvSpPr>
          <p:cNvPr id="4" name="Tekstvak 3"/>
          <p:cNvSpPr txBox="1"/>
          <p:nvPr/>
        </p:nvSpPr>
        <p:spPr>
          <a:xfrm>
            <a:off x="342900" y="267846"/>
            <a:ext cx="11544299" cy="10802957"/>
          </a:xfrm>
          <a:prstGeom prst="rect">
            <a:avLst/>
          </a:prstGeom>
          <a:noFill/>
        </p:spPr>
        <p:txBody>
          <a:bodyPr wrap="square" rtlCol="0">
            <a:spAutoFit/>
          </a:bodyPr>
          <a:lstStyle/>
          <a:p>
            <a:pPr algn="ctr"/>
            <a:r>
              <a:rPr lang="nl-BE" sz="4000" b="1" dirty="0"/>
              <a:t>AAN ALLEN SUCCES </a:t>
            </a:r>
          </a:p>
          <a:p>
            <a:pPr algn="ctr"/>
            <a:endParaRPr lang="nl-BE" sz="4000" b="1" dirty="0"/>
          </a:p>
          <a:p>
            <a:pPr algn="ctr"/>
            <a:r>
              <a:rPr lang="nl-BE" sz="4000" b="1" dirty="0"/>
              <a:t>MET DE OPMAAK </a:t>
            </a:r>
          </a:p>
          <a:p>
            <a:pPr algn="ctr"/>
            <a:endParaRPr lang="nl-BE" sz="4000" b="1" dirty="0"/>
          </a:p>
          <a:p>
            <a:pPr algn="ctr"/>
            <a:r>
              <a:rPr lang="nl-BE" sz="4000" b="1" dirty="0"/>
              <a:t>VAN DE INVENTARIS</a:t>
            </a:r>
          </a:p>
          <a:p>
            <a:pPr algn="ctr"/>
            <a:endParaRPr lang="nl-BE" sz="4000" b="1" dirty="0"/>
          </a:p>
          <a:p>
            <a:pPr algn="ctr"/>
            <a:r>
              <a:rPr lang="nl-BE" sz="4000" b="1" dirty="0"/>
              <a:t>HET IS LEERRIJK EN</a:t>
            </a:r>
          </a:p>
          <a:p>
            <a:pPr algn="ctr"/>
            <a:endParaRPr lang="nl-BE" sz="4000" b="1" dirty="0"/>
          </a:p>
          <a:p>
            <a:pPr algn="ctr"/>
            <a:r>
              <a:rPr lang="nl-BE" sz="4000" b="1" dirty="0"/>
              <a:t>BOEIEND</a:t>
            </a:r>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a:p>
            <a:pPr algn="ctr"/>
            <a:endParaRPr lang="nl-BE" sz="2800" b="1" dirty="0"/>
          </a:p>
        </p:txBody>
      </p:sp>
    </p:spTree>
    <p:extLst>
      <p:ext uri="{BB962C8B-B14F-4D97-AF65-F5344CB8AC3E}">
        <p14:creationId xmlns:p14="http://schemas.microsoft.com/office/powerpoint/2010/main" val="391899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3547969518"/>
              </p:ext>
            </p:extLst>
          </p:nvPr>
        </p:nvGraphicFramePr>
        <p:xfrm>
          <a:off x="1380029" y="953035"/>
          <a:ext cx="9760195" cy="4976902"/>
        </p:xfrm>
        <a:graphic>
          <a:graphicData uri="http://schemas.openxmlformats.org/drawingml/2006/table">
            <a:tbl>
              <a:tblPr>
                <a:tableStyleId>{5C22544A-7EE6-4342-B048-85BDC9FD1C3A}</a:tableStyleId>
              </a:tblPr>
              <a:tblGrid>
                <a:gridCol w="533969">
                  <a:extLst>
                    <a:ext uri="{9D8B030D-6E8A-4147-A177-3AD203B41FA5}">
                      <a16:colId xmlns:a16="http://schemas.microsoft.com/office/drawing/2014/main" val="20000"/>
                    </a:ext>
                  </a:extLst>
                </a:gridCol>
                <a:gridCol w="1552555">
                  <a:extLst>
                    <a:ext uri="{9D8B030D-6E8A-4147-A177-3AD203B41FA5}">
                      <a16:colId xmlns:a16="http://schemas.microsoft.com/office/drawing/2014/main" val="20001"/>
                    </a:ext>
                  </a:extLst>
                </a:gridCol>
                <a:gridCol w="3495822">
                  <a:extLst>
                    <a:ext uri="{9D8B030D-6E8A-4147-A177-3AD203B41FA5}">
                      <a16:colId xmlns:a16="http://schemas.microsoft.com/office/drawing/2014/main" val="20002"/>
                    </a:ext>
                  </a:extLst>
                </a:gridCol>
                <a:gridCol w="2040600">
                  <a:extLst>
                    <a:ext uri="{9D8B030D-6E8A-4147-A177-3AD203B41FA5}">
                      <a16:colId xmlns:a16="http://schemas.microsoft.com/office/drawing/2014/main" val="20003"/>
                    </a:ext>
                  </a:extLst>
                </a:gridCol>
                <a:gridCol w="2137249">
                  <a:extLst>
                    <a:ext uri="{9D8B030D-6E8A-4147-A177-3AD203B41FA5}">
                      <a16:colId xmlns:a16="http://schemas.microsoft.com/office/drawing/2014/main" val="20004"/>
                    </a:ext>
                  </a:extLst>
                </a:gridCol>
              </a:tblGrid>
              <a:tr h="1636161">
                <a:tc>
                  <a:txBody>
                    <a:bodyPr/>
                    <a:lstStyle/>
                    <a:p>
                      <a:pPr marL="342900" lvl="0" indent="-342900" hangingPunct="0">
                        <a:lnSpc>
                          <a:spcPts val="1300"/>
                        </a:lnSpc>
                        <a:spcBef>
                          <a:spcPts val="600"/>
                        </a:spcBef>
                        <a:spcAft>
                          <a:spcPts val="600"/>
                        </a:spcAft>
                        <a:buFont typeface="+mj-lt"/>
                        <a:buAutoNum type="arabicPeriod"/>
                        <a:tabLst>
                          <a:tab pos="457200" algn="l"/>
                        </a:tabLst>
                      </a:pPr>
                      <a:r>
                        <a:rPr lang="nl-NL" sz="1100" dirty="0">
                          <a:effectLst/>
                        </a:rPr>
                        <a:t> </a:t>
                      </a:r>
                      <a:endParaRPr lang="nl-B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000">
                          <a:effectLst/>
                        </a:rPr>
                        <a:t>Altaar</a:t>
                      </a:r>
                      <a:endParaRPr lang="nl-BE" sz="1000" b="1">
                        <a:effectLst/>
                        <a:latin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dirty="0">
                          <a:effectLst/>
                        </a:rPr>
                        <a:t>Hoofdaltaar in gedeeltelijk vergulde gepolijste en gezoete arduin, altaartafel met engelen met banderol; kaarsenbank met opschrift "Benedictus </a:t>
                      </a:r>
                      <a:r>
                        <a:rPr lang="nl-NL" sz="1100" dirty="0" err="1">
                          <a:effectLst/>
                        </a:rPr>
                        <a:t>qui</a:t>
                      </a:r>
                      <a:r>
                        <a:rPr lang="nl-NL" sz="1100" dirty="0">
                          <a:effectLst/>
                        </a:rPr>
                        <a:t> </a:t>
                      </a:r>
                      <a:r>
                        <a:rPr lang="nl-NL" sz="1100" dirty="0" err="1">
                          <a:effectLst/>
                        </a:rPr>
                        <a:t>venitum</a:t>
                      </a:r>
                      <a:r>
                        <a:rPr lang="nl-NL" sz="1100" dirty="0">
                          <a:effectLst/>
                        </a:rPr>
                        <a:t> in </a:t>
                      </a:r>
                      <a:r>
                        <a:rPr lang="nl-NL" sz="1100" dirty="0" err="1">
                          <a:effectLst/>
                        </a:rPr>
                        <a:t>nomine</a:t>
                      </a:r>
                      <a:r>
                        <a:rPr lang="nl-NL" sz="1100" dirty="0">
                          <a:effectLst/>
                        </a:rPr>
                        <a:t> </a:t>
                      </a:r>
                      <a:r>
                        <a:rPr lang="nl-NL" sz="1100" dirty="0" err="1">
                          <a:effectLst/>
                        </a:rPr>
                        <a:t>Domini</a:t>
                      </a:r>
                      <a:r>
                        <a:rPr lang="nl-NL" sz="1100" dirty="0">
                          <a:effectLst/>
                        </a:rPr>
                        <a:t> hosanna </a:t>
                      </a:r>
                      <a:r>
                        <a:rPr lang="nl-NL" sz="1100" dirty="0" err="1">
                          <a:effectLst/>
                        </a:rPr>
                        <a:t>excelsis</a:t>
                      </a:r>
                      <a:r>
                        <a:rPr lang="nl-NL" sz="1100" dirty="0">
                          <a:effectLst/>
                        </a:rPr>
                        <a:t>"; tabernakel met koperen deuren met Lam Gods en </a:t>
                      </a:r>
                      <a:r>
                        <a:rPr lang="nl-NL" sz="1100" dirty="0" err="1">
                          <a:effectLst/>
                        </a:rPr>
                        <a:t>hostiedragende</a:t>
                      </a:r>
                      <a:r>
                        <a:rPr lang="nl-NL" sz="1100" dirty="0">
                          <a:effectLst/>
                        </a:rPr>
                        <a:t> Kelk in medaillon, expositietroon met vier zuilen, ontwerp: P. </a:t>
                      </a:r>
                      <a:r>
                        <a:rPr lang="nl-NL" sz="1100" dirty="0" err="1">
                          <a:effectLst/>
                        </a:rPr>
                        <a:t>Gildemyn</a:t>
                      </a:r>
                      <a:r>
                        <a:rPr lang="nl-NL" sz="1100" dirty="0">
                          <a:effectLst/>
                        </a:rPr>
                        <a:t>, uitvoering: De </a:t>
                      </a:r>
                      <a:r>
                        <a:rPr lang="nl-NL" sz="1100" dirty="0" err="1">
                          <a:effectLst/>
                        </a:rPr>
                        <a:t>Samblancx</a:t>
                      </a:r>
                      <a:r>
                        <a:rPr lang="nl-NL" sz="1100" dirty="0">
                          <a:effectLst/>
                        </a:rPr>
                        <a:t> (Brussel), 1937; ca. 1930</a:t>
                      </a:r>
                      <a:endParaRPr lang="nl-B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POV LS.2006.12.117.14173, POV LS.2006.12.117.14174</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Inv. 1983 nrs. 147 en 260-261, inv. 2005 nrs. 1-2</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889534">
                <a:tc>
                  <a:txBody>
                    <a:bodyPr/>
                    <a:lstStyle/>
                    <a:p>
                      <a:pPr marL="342900" lvl="0" indent="-342900" hangingPunct="0">
                        <a:lnSpc>
                          <a:spcPts val="1300"/>
                        </a:lnSpc>
                        <a:spcBef>
                          <a:spcPts val="600"/>
                        </a:spcBef>
                        <a:spcAft>
                          <a:spcPts val="600"/>
                        </a:spcAft>
                        <a:buFont typeface="+mj-lt"/>
                        <a:buAutoNum type="arabicPeriod"/>
                        <a:tabLst>
                          <a:tab pos="457200" algn="l"/>
                        </a:tabLst>
                      </a:pPr>
                      <a:r>
                        <a:rPr lang="nl-BE" sz="1100">
                          <a:effectLst/>
                        </a:rPr>
                        <a:t> </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000">
                          <a:effectLst/>
                        </a:rPr>
                        <a:t>Altaar </a:t>
                      </a:r>
                      <a:endParaRPr lang="nl-BE" sz="1000" b="1">
                        <a:effectLst/>
                        <a:latin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100" dirty="0">
                          <a:effectLst/>
                        </a:rPr>
                        <a:t>Zijaltaar zuid, altaartafel in arduin met vier zuiltjes met knopkapiteel, natuurstenen </a:t>
                      </a:r>
                      <a:r>
                        <a:rPr lang="nl-NL" sz="1100" dirty="0">
                          <a:effectLst/>
                        </a:rPr>
                        <a:t>retabel met leven H. Antonius van Padua, bekroond door vier vergulde engelen, waarvan twee met schildje, Remi Rooms (Gent), ca. 1930</a:t>
                      </a:r>
                    </a:p>
                    <a:p>
                      <a:pPr hangingPunct="0">
                        <a:lnSpc>
                          <a:spcPts val="1300"/>
                        </a:lnSpc>
                        <a:spcBef>
                          <a:spcPts val="600"/>
                        </a:spcBef>
                        <a:spcAft>
                          <a:spcPts val="600"/>
                        </a:spcAft>
                      </a:pPr>
                      <a:endParaRPr lang="nl-B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POV LS.2006.12.117.14175, POV LS.2006.12.117.14176</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Inv. 1983 nrs. 221-225, inv. 2005 nr. 37, onderdelen altaartafel gebruikt als sokkel voor pietà, inv. 2005 nr. 52</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355814">
                <a:tc>
                  <a:txBody>
                    <a:bodyPr/>
                    <a:lstStyle/>
                    <a:p>
                      <a:pPr marL="342900" lvl="0" indent="-342900" hangingPunct="0">
                        <a:lnSpc>
                          <a:spcPts val="1300"/>
                        </a:lnSpc>
                        <a:spcBef>
                          <a:spcPts val="600"/>
                        </a:spcBef>
                        <a:spcAft>
                          <a:spcPts val="600"/>
                        </a:spcAft>
                        <a:buFont typeface="+mj-lt"/>
                        <a:buAutoNum type="arabicPeriod"/>
                        <a:tabLst>
                          <a:tab pos="457200" algn="l"/>
                        </a:tabLst>
                      </a:pPr>
                      <a:r>
                        <a:rPr lang="nl-BE" sz="1100">
                          <a:effectLst/>
                        </a:rPr>
                        <a:t> </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000">
                          <a:effectLst/>
                        </a:rPr>
                        <a:t>Altaar </a:t>
                      </a:r>
                      <a:endParaRPr lang="nl-BE" sz="1000" b="1">
                        <a:effectLst/>
                        <a:latin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100" dirty="0">
                          <a:effectLst/>
                        </a:rPr>
                        <a:t>Dienstaltaar, eikenhout, smeedijzeren beslag, </a:t>
                      </a:r>
                      <a:r>
                        <a:rPr lang="nl-BE" sz="1100" dirty="0" err="1">
                          <a:effectLst/>
                        </a:rPr>
                        <a:t>neo</a:t>
                      </a:r>
                      <a:r>
                        <a:rPr lang="nl-BE" sz="1100" dirty="0">
                          <a:effectLst/>
                        </a:rPr>
                        <a:t>-Vlaamse renaissance, 20ste eeuw</a:t>
                      </a:r>
                    </a:p>
                    <a:p>
                      <a:pPr hangingPunct="0">
                        <a:lnSpc>
                          <a:spcPts val="1300"/>
                        </a:lnSpc>
                        <a:spcBef>
                          <a:spcPts val="600"/>
                        </a:spcBef>
                        <a:spcAft>
                          <a:spcPts val="600"/>
                        </a:spcAft>
                      </a:pPr>
                      <a:endParaRPr lang="nl-B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100">
                          <a:effectLst/>
                        </a:rPr>
                        <a:t> </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Inv. 1983 nr. 180, inv. 2005 nr. 129</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711627">
                <a:tc>
                  <a:txBody>
                    <a:bodyPr/>
                    <a:lstStyle/>
                    <a:p>
                      <a:pPr marL="342900" lvl="0" indent="-342900" hangingPunct="0">
                        <a:lnSpc>
                          <a:spcPts val="1300"/>
                        </a:lnSpc>
                        <a:spcBef>
                          <a:spcPts val="600"/>
                        </a:spcBef>
                        <a:spcAft>
                          <a:spcPts val="600"/>
                        </a:spcAft>
                        <a:buFont typeface="+mj-lt"/>
                        <a:buAutoNum type="arabicPeriod"/>
                        <a:tabLst>
                          <a:tab pos="457200" algn="l"/>
                        </a:tabLst>
                      </a:pPr>
                      <a:r>
                        <a:rPr lang="nl-BE" sz="1100">
                          <a:effectLst/>
                        </a:rPr>
                        <a:t> </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000">
                          <a:effectLst/>
                        </a:rPr>
                        <a:t>Koorstoel (2) en zetel</a:t>
                      </a:r>
                      <a:endParaRPr lang="nl-BE" sz="1000" b="1">
                        <a:effectLst/>
                        <a:latin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100">
                          <a:effectLst/>
                        </a:rPr>
                        <a:t>Eikenhout en rood fluweel, schaarvormige poten met rozet op de knoop, klauwpoten, neogotisch</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POV LS.2006.12.117.14177, POV LS.2006.12.117.14178</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NL" sz="1100">
                          <a:effectLst/>
                        </a:rPr>
                        <a:t>Inv. 1983 nrs. 172-175, inv. 2005 nrs. 10 en 42, één stoel in herstelling bij Arte-Grossé (Brugge)</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355814">
                <a:tc>
                  <a:txBody>
                    <a:bodyPr/>
                    <a:lstStyle/>
                    <a:p>
                      <a:pPr marL="342900" lvl="0" indent="-342900" hangingPunct="0">
                        <a:lnSpc>
                          <a:spcPts val="1300"/>
                        </a:lnSpc>
                        <a:spcBef>
                          <a:spcPts val="600"/>
                        </a:spcBef>
                        <a:spcAft>
                          <a:spcPts val="600"/>
                        </a:spcAft>
                        <a:buFont typeface="+mj-lt"/>
                        <a:buAutoNum type="arabicPeriod"/>
                        <a:tabLst>
                          <a:tab pos="457200" algn="l"/>
                        </a:tabLst>
                      </a:pPr>
                      <a:r>
                        <a:rPr lang="nl-BE" sz="1100">
                          <a:effectLst/>
                        </a:rPr>
                        <a:t> </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000">
                          <a:effectLst/>
                        </a:rPr>
                        <a:t>Koorstoel (4)</a:t>
                      </a:r>
                      <a:endParaRPr lang="nl-BE" sz="1000" b="1">
                        <a:effectLst/>
                        <a:latin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100" dirty="0">
                          <a:effectLst/>
                        </a:rPr>
                        <a:t>Eikenhout en rood fluweel, schaarvormige poten, twee modellen, neogotisch</a:t>
                      </a:r>
                    </a:p>
                    <a:p>
                      <a:pPr hangingPunct="0">
                        <a:lnSpc>
                          <a:spcPts val="1300"/>
                        </a:lnSpc>
                        <a:spcBef>
                          <a:spcPts val="600"/>
                        </a:spcBef>
                        <a:spcAft>
                          <a:spcPts val="600"/>
                        </a:spcAft>
                      </a:pPr>
                      <a:endParaRPr lang="nl-B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en-GB" sz="1100">
                          <a:effectLst/>
                        </a:rPr>
                        <a:t>POV LS.2006.12.117.14179,</a:t>
                      </a:r>
                      <a:r>
                        <a:rPr lang="nl-NL" sz="1100">
                          <a:effectLst/>
                        </a:rPr>
                        <a:t> POV LS.2006.12.117.14180</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en-GB" sz="1100">
                          <a:effectLst/>
                        </a:rPr>
                        <a:t>Inv. 1983 nrs. 182-184, inv. 2005 nrs. 40-41</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355814">
                <a:tc>
                  <a:txBody>
                    <a:bodyPr/>
                    <a:lstStyle/>
                    <a:p>
                      <a:pPr marL="342900" lvl="0" indent="-342900" hangingPunct="0">
                        <a:lnSpc>
                          <a:spcPts val="1300"/>
                        </a:lnSpc>
                        <a:spcBef>
                          <a:spcPts val="600"/>
                        </a:spcBef>
                        <a:spcAft>
                          <a:spcPts val="600"/>
                        </a:spcAft>
                        <a:buFont typeface="+mj-lt"/>
                        <a:buAutoNum type="arabicPeriod"/>
                        <a:tabLst>
                          <a:tab pos="457200" algn="l"/>
                        </a:tabLst>
                      </a:pPr>
                      <a:r>
                        <a:rPr lang="en-GB" sz="1100">
                          <a:effectLst/>
                        </a:rPr>
                        <a:t> </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nl-BE" sz="1000">
                          <a:effectLst/>
                        </a:rPr>
                        <a:t>Misdienaarskruk (4)</a:t>
                      </a:r>
                      <a:endParaRPr lang="nl-BE" sz="1000" b="1">
                        <a:effectLst/>
                        <a:latin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tabLst>
                          <a:tab pos="449580" algn="l"/>
                        </a:tabLst>
                      </a:pPr>
                      <a:r>
                        <a:rPr lang="nl-BE" sz="1100">
                          <a:effectLst/>
                        </a:rPr>
                        <a:t>Eikenhout en rood fluweel, schaarvormige poten met rozet op knoop, neogotisch</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en-GB" sz="1100">
                          <a:effectLst/>
                        </a:rPr>
                        <a:t>POV LS.2006.12.117.14181</a:t>
                      </a:r>
                      <a:endParaRPr lang="nl-B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hangingPunct="0">
                        <a:lnSpc>
                          <a:spcPts val="1300"/>
                        </a:lnSpc>
                        <a:spcBef>
                          <a:spcPts val="600"/>
                        </a:spcBef>
                        <a:spcAft>
                          <a:spcPts val="600"/>
                        </a:spcAft>
                      </a:pPr>
                      <a:r>
                        <a:rPr lang="en-GB" sz="1100" dirty="0">
                          <a:effectLst/>
                        </a:rPr>
                        <a:t>Inv. 2005 nr. 12</a:t>
                      </a:r>
                      <a:endParaRPr lang="nl-B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bl>
          </a:graphicData>
        </a:graphic>
      </p:graphicFrame>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5</a:t>
            </a:fld>
            <a:endParaRPr lang="nl-BE"/>
          </a:p>
        </p:txBody>
      </p:sp>
    </p:spTree>
    <p:extLst>
      <p:ext uri="{BB962C8B-B14F-4D97-AF65-F5344CB8AC3E}">
        <p14:creationId xmlns:p14="http://schemas.microsoft.com/office/powerpoint/2010/main" val="178979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501876"/>
            <a:ext cx="9144000" cy="3634468"/>
          </a:xfrm>
        </p:spPr>
        <p:txBody>
          <a:bodyPr>
            <a:normAutofit fontScale="90000"/>
          </a:bodyPr>
          <a:lstStyle/>
          <a:p>
            <a:pPr eaLnBrk="1" hangingPunct="1"/>
            <a:r>
              <a:rPr lang="fr-BE" altLang="nl-BE" sz="5400" b="1" dirty="0"/>
              <a:t>TOEKOMST VOOR KERKELIJK</a:t>
            </a:r>
            <a:br>
              <a:rPr lang="fr-BE" altLang="nl-BE" sz="5400" b="1" dirty="0"/>
            </a:br>
            <a:br>
              <a:rPr lang="fr-BE" altLang="nl-BE" sz="5400" b="1" dirty="0"/>
            </a:br>
            <a:r>
              <a:rPr lang="fr-BE" altLang="nl-BE" sz="5400" b="1" dirty="0"/>
              <a:t> PATRIMONIUM</a:t>
            </a:r>
            <a:br>
              <a:rPr lang="fr-BE" altLang="nl-BE" sz="5400" b="1" dirty="0"/>
            </a:br>
            <a:br>
              <a:rPr lang="fr-BE" altLang="nl-BE" sz="5400" b="1" dirty="0"/>
            </a:br>
            <a:r>
              <a:rPr lang="fr-BE" altLang="nl-BE" sz="5400" b="1" dirty="0"/>
              <a:t>2011</a:t>
            </a:r>
            <a:endParaRPr lang="nl-NL" altLang="nl-BE" sz="5400" b="1" dirty="0"/>
          </a:p>
        </p:txBody>
      </p:sp>
      <p:sp>
        <p:nvSpPr>
          <p:cNvPr id="3075" name="Rectangle 3"/>
          <p:cNvSpPr>
            <a:spLocks noGrp="1" noChangeArrowheads="1"/>
          </p:cNvSpPr>
          <p:nvPr>
            <p:ph type="subTitle" idx="1"/>
          </p:nvPr>
        </p:nvSpPr>
        <p:spPr>
          <a:xfrm>
            <a:off x="1524000" y="4418466"/>
            <a:ext cx="9144000" cy="1655762"/>
          </a:xfrm>
        </p:spPr>
        <p:txBody>
          <a:bodyPr>
            <a:noAutofit/>
          </a:bodyPr>
          <a:lstStyle/>
          <a:p>
            <a:pPr eaLnBrk="1" hangingPunct="1">
              <a:lnSpc>
                <a:spcPct val="90000"/>
              </a:lnSpc>
            </a:pPr>
            <a:r>
              <a:rPr lang="fr-BE" altLang="nl-BE" sz="3600" b="1" dirty="0"/>
              <a:t>CKB GENT STAD</a:t>
            </a:r>
          </a:p>
          <a:p>
            <a:pPr eaLnBrk="1" hangingPunct="1">
              <a:lnSpc>
                <a:spcPct val="90000"/>
              </a:lnSpc>
            </a:pPr>
            <a:endParaRPr lang="fr-BE" altLang="nl-BE" sz="3600" b="1" dirty="0"/>
          </a:p>
          <a:p>
            <a:pPr eaLnBrk="1" hangingPunct="1">
              <a:lnSpc>
                <a:spcPct val="90000"/>
              </a:lnSpc>
            </a:pPr>
            <a:r>
              <a:rPr lang="fr-BE" altLang="nl-BE" sz="3600" b="1" dirty="0"/>
              <a:t>JAN VERMASSEN</a:t>
            </a:r>
            <a:endParaRPr lang="nl-NL" altLang="nl-BE" sz="3600" b="1" dirty="0"/>
          </a:p>
        </p:txBody>
      </p:sp>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6</a:t>
            </a:fld>
            <a:endParaRPr lang="nl-BE"/>
          </a:p>
        </p:txBody>
      </p:sp>
    </p:spTree>
    <p:extLst>
      <p:ext uri="{BB962C8B-B14F-4D97-AF65-F5344CB8AC3E}">
        <p14:creationId xmlns:p14="http://schemas.microsoft.com/office/powerpoint/2010/main" val="237461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42257" y="764267"/>
            <a:ext cx="10515600" cy="5081361"/>
          </a:xfrm>
        </p:spPr>
        <p:txBody>
          <a:bodyPr>
            <a:noAutofit/>
          </a:bodyPr>
          <a:lstStyle/>
          <a:p>
            <a:pPr eaLnBrk="1" hangingPunct="1"/>
            <a:r>
              <a:rPr lang="fr-BE" altLang="nl-BE" sz="3600" b="1" cap="all" dirty="0" err="1"/>
              <a:t>Inventariseren</a:t>
            </a:r>
            <a:r>
              <a:rPr lang="fr-BE" altLang="nl-BE" sz="3600" b="1" cap="all" dirty="0"/>
              <a:t> </a:t>
            </a:r>
            <a:r>
              <a:rPr lang="fr-BE" altLang="nl-BE" sz="3600" b="1" cap="all" dirty="0" err="1"/>
              <a:t>patrimonium</a:t>
            </a:r>
            <a:r>
              <a:rPr lang="fr-BE" altLang="nl-BE" sz="3600" b="1" cap="all" dirty="0"/>
              <a:t> </a:t>
            </a:r>
          </a:p>
          <a:p>
            <a:pPr marL="0" indent="0" eaLnBrk="1" hangingPunct="1">
              <a:buNone/>
            </a:pPr>
            <a:endParaRPr lang="fr-BE" altLang="nl-BE" sz="3600" b="1" cap="all" dirty="0"/>
          </a:p>
          <a:p>
            <a:pPr eaLnBrk="1" hangingPunct="1"/>
            <a:r>
              <a:rPr lang="fr-BE" altLang="nl-BE" sz="3600" b="1" cap="all" dirty="0" err="1"/>
              <a:t>Bemiddelen</a:t>
            </a:r>
            <a:r>
              <a:rPr lang="fr-BE" altLang="nl-BE" sz="3600" b="1" cap="all" dirty="0"/>
              <a:t> en </a:t>
            </a:r>
            <a:r>
              <a:rPr lang="fr-BE" altLang="nl-BE" sz="3600" b="1" cap="all" dirty="0" err="1"/>
              <a:t>beveiligen</a:t>
            </a:r>
            <a:r>
              <a:rPr lang="fr-BE" altLang="nl-BE" sz="3600" b="1" cap="all" dirty="0"/>
              <a:t> </a:t>
            </a:r>
            <a:r>
              <a:rPr lang="fr-BE" altLang="nl-BE" sz="3600" b="1" cap="all" dirty="0" err="1"/>
              <a:t>tegen</a:t>
            </a:r>
            <a:r>
              <a:rPr lang="fr-BE" altLang="nl-BE" sz="3600" b="1" cap="all" dirty="0"/>
              <a:t> </a:t>
            </a:r>
            <a:r>
              <a:rPr lang="fr-BE" altLang="nl-BE" sz="3600" b="1" cap="all" dirty="0" err="1"/>
              <a:t>vervreemding</a:t>
            </a:r>
            <a:endParaRPr lang="fr-BE" altLang="nl-BE" sz="3600" b="1" cap="all" dirty="0"/>
          </a:p>
          <a:p>
            <a:pPr eaLnBrk="1" hangingPunct="1"/>
            <a:endParaRPr lang="fr-BE" altLang="nl-BE" sz="3600" b="1" cap="all" dirty="0"/>
          </a:p>
          <a:p>
            <a:pPr eaLnBrk="1" hangingPunct="1"/>
            <a:r>
              <a:rPr lang="fr-BE" altLang="nl-BE" sz="3600" b="1" cap="all" dirty="0" err="1"/>
              <a:t>Depot</a:t>
            </a:r>
            <a:endParaRPr lang="fr-BE" altLang="nl-BE" sz="3600" b="1" cap="all" dirty="0"/>
          </a:p>
          <a:p>
            <a:pPr eaLnBrk="1" hangingPunct="1"/>
            <a:endParaRPr lang="fr-BE" altLang="nl-BE" sz="3600" b="1" cap="all" dirty="0"/>
          </a:p>
          <a:p>
            <a:pPr eaLnBrk="1" hangingPunct="1"/>
            <a:r>
              <a:rPr lang="fr-BE" altLang="nl-BE" sz="3600" b="1" cap="all" dirty="0" err="1"/>
              <a:t>Basiscollectie</a:t>
            </a:r>
            <a:r>
              <a:rPr lang="fr-BE" altLang="nl-BE" sz="3600" b="1" cap="all" dirty="0"/>
              <a:t> </a:t>
            </a:r>
            <a:r>
              <a:rPr lang="fr-BE" altLang="nl-BE" sz="3600" b="1" cap="all" dirty="0" err="1"/>
              <a:t>voor</a:t>
            </a:r>
            <a:r>
              <a:rPr lang="fr-BE" altLang="nl-BE" sz="3600" b="1" cap="all" dirty="0"/>
              <a:t> </a:t>
            </a:r>
            <a:r>
              <a:rPr lang="fr-BE" altLang="nl-BE" sz="3600" b="1" cap="all" dirty="0" err="1"/>
              <a:t>een</a:t>
            </a:r>
            <a:r>
              <a:rPr lang="fr-BE" altLang="nl-BE" sz="3600" b="1" cap="all" dirty="0"/>
              <a:t> </a:t>
            </a:r>
            <a:r>
              <a:rPr lang="fr-BE" altLang="nl-BE" sz="3600" b="1" cap="all" dirty="0" err="1"/>
              <a:t>nog</a:t>
            </a:r>
            <a:r>
              <a:rPr lang="fr-BE" altLang="nl-BE" sz="3600" b="1" cap="all" dirty="0"/>
              <a:t> op te </a:t>
            </a:r>
            <a:r>
              <a:rPr lang="fr-BE" altLang="nl-BE" sz="3600" b="1" cap="all" dirty="0" err="1"/>
              <a:t>richten</a:t>
            </a:r>
            <a:r>
              <a:rPr lang="fr-BE" altLang="nl-BE" sz="3600" b="1" cap="all" dirty="0"/>
              <a:t> </a:t>
            </a:r>
            <a:r>
              <a:rPr lang="fr-BE" altLang="nl-BE" sz="3600" b="1" cap="all" dirty="0" err="1"/>
              <a:t>museum</a:t>
            </a:r>
            <a:endParaRPr lang="fr-BE" altLang="nl-BE" sz="3600" b="1" cap="all" dirty="0"/>
          </a:p>
        </p:txBody>
      </p:sp>
      <p:sp>
        <p:nvSpPr>
          <p:cNvPr id="2" name="Tijdelijke aanduiding voor voettekst 1"/>
          <p:cNvSpPr>
            <a:spLocks noGrp="1"/>
          </p:cNvSpPr>
          <p:nvPr>
            <p:ph type="ftr" sz="quarter" idx="11"/>
          </p:nvPr>
        </p:nvSpPr>
        <p:spPr/>
        <p:txBody>
          <a:bodyPr/>
          <a:lstStyle/>
          <a:p>
            <a:r>
              <a:rPr lang="nl-BE"/>
              <a:t>JOSIANE VANGLABEKE      CKB GENT STAD              25.10.2018</a:t>
            </a:r>
          </a:p>
        </p:txBody>
      </p:sp>
      <p:sp>
        <p:nvSpPr>
          <p:cNvPr id="3" name="Tijdelijke aanduiding voor dianummer 2"/>
          <p:cNvSpPr>
            <a:spLocks noGrp="1"/>
          </p:cNvSpPr>
          <p:nvPr>
            <p:ph type="sldNum" sz="quarter" idx="12"/>
          </p:nvPr>
        </p:nvSpPr>
        <p:spPr/>
        <p:txBody>
          <a:bodyPr/>
          <a:lstStyle/>
          <a:p>
            <a:fld id="{13925635-12AB-4C38-B93D-EF5FD19CEFCA}" type="slidenum">
              <a:rPr lang="nl-BE" smtClean="0"/>
              <a:t>7</a:t>
            </a:fld>
            <a:endParaRPr lang="nl-BE"/>
          </a:p>
        </p:txBody>
      </p:sp>
    </p:spTree>
    <p:extLst>
      <p:ext uri="{BB962C8B-B14F-4D97-AF65-F5344CB8AC3E}">
        <p14:creationId xmlns:p14="http://schemas.microsoft.com/office/powerpoint/2010/main" val="262079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52892"/>
            <a:ext cx="9144000" cy="848105"/>
          </a:xfrm>
        </p:spPr>
        <p:txBody>
          <a:bodyPr>
            <a:noAutofit/>
          </a:bodyPr>
          <a:lstStyle/>
          <a:p>
            <a:r>
              <a:rPr lang="nl-BE" sz="6600" b="1" dirty="0">
                <a:solidFill>
                  <a:srgbClr val="0070C0"/>
                </a:solidFill>
              </a:rPr>
              <a:t>2016</a:t>
            </a:r>
          </a:p>
        </p:txBody>
      </p:sp>
      <p:sp>
        <p:nvSpPr>
          <p:cNvPr id="4" name="Tekstvak 3"/>
          <p:cNvSpPr txBox="1"/>
          <p:nvPr/>
        </p:nvSpPr>
        <p:spPr>
          <a:xfrm>
            <a:off x="338990" y="1429821"/>
            <a:ext cx="11254295" cy="4801314"/>
          </a:xfrm>
          <a:prstGeom prst="rect">
            <a:avLst/>
          </a:prstGeom>
          <a:noFill/>
        </p:spPr>
        <p:txBody>
          <a:bodyPr wrap="square" rtlCol="0">
            <a:spAutoFit/>
          </a:bodyPr>
          <a:lstStyle/>
          <a:p>
            <a:pPr lvl="2"/>
            <a:r>
              <a:rPr lang="nl-BE" sz="3600" b="1" cap="all" dirty="0"/>
              <a:t>Ontmoetingsdag  Oost-Vlaamse Kerkbesturen </a:t>
            </a:r>
          </a:p>
          <a:p>
            <a:pPr lvl="2"/>
            <a:r>
              <a:rPr lang="nl-BE" sz="3600" b="1" cap="all" dirty="0"/>
              <a:t> </a:t>
            </a:r>
          </a:p>
          <a:p>
            <a:pPr lvl="2"/>
            <a:r>
              <a:rPr lang="nl-BE" sz="3600" b="1" cap="all" dirty="0"/>
              <a:t>Uit de kast ! </a:t>
            </a:r>
          </a:p>
          <a:p>
            <a:pPr lvl="2"/>
            <a:r>
              <a:rPr lang="nl-BE" sz="3600" b="1" cap="all" dirty="0"/>
              <a:t>Neem zelf het erfgoed van je kerk onder DE loep… </a:t>
            </a:r>
          </a:p>
          <a:p>
            <a:pPr lvl="2"/>
            <a:r>
              <a:rPr lang="nl-BE" sz="3600" b="1" cap="all" dirty="0"/>
              <a:t> </a:t>
            </a:r>
          </a:p>
          <a:p>
            <a:pPr lvl="2"/>
            <a:r>
              <a:rPr lang="nl-BE" sz="3600" b="1" cap="all" dirty="0"/>
              <a:t> </a:t>
            </a:r>
          </a:p>
          <a:p>
            <a:pPr lvl="2"/>
            <a:r>
              <a:rPr lang="nl-BE" sz="3600" b="1" cap="all" dirty="0"/>
              <a:t>Gent, 27 oktober 2016 </a:t>
            </a:r>
            <a:endParaRPr lang="nl-BE" dirty="0"/>
          </a:p>
          <a:p>
            <a:pPr marL="342900" indent="-342900">
              <a:buAutoNum type="arabicPlain" startAt="2008"/>
            </a:pPr>
            <a:endParaRPr lang="nl-BE" dirty="0"/>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5" name="Tijdelijke aanduiding voor dianummer 4"/>
          <p:cNvSpPr>
            <a:spLocks noGrp="1"/>
          </p:cNvSpPr>
          <p:nvPr>
            <p:ph type="sldNum" sz="quarter" idx="12"/>
          </p:nvPr>
        </p:nvSpPr>
        <p:spPr/>
        <p:txBody>
          <a:bodyPr/>
          <a:lstStyle/>
          <a:p>
            <a:fld id="{13925635-12AB-4C38-B93D-EF5FD19CEFCA}" type="slidenum">
              <a:rPr lang="nl-BE" smtClean="0"/>
              <a:t>8</a:t>
            </a:fld>
            <a:endParaRPr lang="nl-BE"/>
          </a:p>
        </p:txBody>
      </p:sp>
    </p:spTree>
    <p:extLst>
      <p:ext uri="{BB962C8B-B14F-4D97-AF65-F5344CB8AC3E}">
        <p14:creationId xmlns:p14="http://schemas.microsoft.com/office/powerpoint/2010/main" val="313890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3529" y="535166"/>
            <a:ext cx="11511641" cy="5632311"/>
          </a:xfrm>
          <a:prstGeom prst="rect">
            <a:avLst/>
          </a:prstGeom>
          <a:noFill/>
        </p:spPr>
        <p:txBody>
          <a:bodyPr wrap="square" rtlCol="0">
            <a:spAutoFit/>
          </a:bodyPr>
          <a:lstStyle/>
          <a:p>
            <a:pPr algn="ctr"/>
            <a:r>
              <a:rPr lang="nl-BE" sz="3600" b="1" dirty="0"/>
              <a:t>MET EEN REGEN AAN INFORMATIES </a:t>
            </a:r>
          </a:p>
          <a:p>
            <a:pPr algn="ctr"/>
            <a:r>
              <a:rPr lang="nl-BE" sz="3600" b="1" dirty="0"/>
              <a:t>OVER HET </a:t>
            </a:r>
            <a:r>
              <a:rPr lang="nl-BE" sz="3600" b="1" dirty="0">
                <a:highlight>
                  <a:srgbClr val="FFFF00"/>
                </a:highlight>
              </a:rPr>
              <a:t>STAPPENPLAN</a:t>
            </a:r>
          </a:p>
          <a:p>
            <a:endParaRPr lang="nl-BE" sz="3600" b="1" dirty="0"/>
          </a:p>
          <a:p>
            <a:r>
              <a:rPr lang="nl-BE" sz="3600" b="1" dirty="0"/>
              <a:t>WAARDEREN </a:t>
            </a:r>
          </a:p>
          <a:p>
            <a:endParaRPr lang="nl-BE" sz="3600" b="1" dirty="0"/>
          </a:p>
          <a:p>
            <a:r>
              <a:rPr lang="nl-BE" sz="3600" b="1" dirty="0"/>
              <a:t>SELECTEREN </a:t>
            </a:r>
          </a:p>
          <a:p>
            <a:endParaRPr lang="nl-BE" sz="3600" b="1" dirty="0"/>
          </a:p>
          <a:p>
            <a:r>
              <a:rPr lang="nl-BE" sz="3600" b="1" dirty="0"/>
              <a:t>HERBESTEMMEN VAN OBJECTEN</a:t>
            </a:r>
          </a:p>
          <a:p>
            <a:endParaRPr lang="nl-BE" sz="3600" b="1" dirty="0"/>
          </a:p>
          <a:p>
            <a:r>
              <a:rPr lang="nl-BE" sz="3600" b="1" dirty="0"/>
              <a:t>= </a:t>
            </a:r>
            <a:r>
              <a:rPr lang="nl-BE" sz="3600" b="1" dirty="0">
                <a:solidFill>
                  <a:srgbClr val="FF0000"/>
                </a:solidFill>
              </a:rPr>
              <a:t>VEEL TE VEEL VOOR EEN GEWONE MENS/VRIJWILLIGER</a:t>
            </a:r>
          </a:p>
        </p:txBody>
      </p:sp>
      <p:sp>
        <p:nvSpPr>
          <p:cNvPr id="3" name="Tijdelijke aanduiding voor voettekst 2"/>
          <p:cNvSpPr>
            <a:spLocks noGrp="1"/>
          </p:cNvSpPr>
          <p:nvPr>
            <p:ph type="ftr" sz="quarter" idx="11"/>
          </p:nvPr>
        </p:nvSpPr>
        <p:spPr/>
        <p:txBody>
          <a:bodyPr/>
          <a:lstStyle/>
          <a:p>
            <a:r>
              <a:rPr lang="nl-BE"/>
              <a:t>JOSIANE VANGLABEKE      CKB GENT STAD              25.10.2018</a:t>
            </a:r>
          </a:p>
        </p:txBody>
      </p:sp>
      <p:sp>
        <p:nvSpPr>
          <p:cNvPr id="4" name="Tijdelijke aanduiding voor dianummer 3"/>
          <p:cNvSpPr>
            <a:spLocks noGrp="1"/>
          </p:cNvSpPr>
          <p:nvPr>
            <p:ph type="sldNum" sz="quarter" idx="12"/>
          </p:nvPr>
        </p:nvSpPr>
        <p:spPr/>
        <p:txBody>
          <a:bodyPr/>
          <a:lstStyle/>
          <a:p>
            <a:fld id="{13925635-12AB-4C38-B93D-EF5FD19CEFCA}" type="slidenum">
              <a:rPr lang="nl-BE" smtClean="0"/>
              <a:t>9</a:t>
            </a:fld>
            <a:endParaRPr lang="nl-BE"/>
          </a:p>
        </p:txBody>
      </p:sp>
    </p:spTree>
    <p:extLst>
      <p:ext uri="{BB962C8B-B14F-4D97-AF65-F5344CB8AC3E}">
        <p14:creationId xmlns:p14="http://schemas.microsoft.com/office/powerpoint/2010/main" val="22833148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2968</Words>
  <Application>Microsoft Office PowerPoint</Application>
  <PresentationFormat>Breedbeeld</PresentationFormat>
  <Paragraphs>903</Paragraphs>
  <Slides>45</Slides>
  <Notes>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45</vt:i4>
      </vt:variant>
    </vt:vector>
  </HeadingPairs>
  <TitlesOfParts>
    <vt:vector size="54" baseType="lpstr">
      <vt:lpstr>Arial</vt:lpstr>
      <vt:lpstr>Calibri</vt:lpstr>
      <vt:lpstr>Calibri Light</vt:lpstr>
      <vt:lpstr>Courier New</vt:lpstr>
      <vt:lpstr>Symbol</vt:lpstr>
      <vt:lpstr>Times New Roman</vt:lpstr>
      <vt:lpstr>Verdana</vt:lpstr>
      <vt:lpstr>Wingdings</vt:lpstr>
      <vt:lpstr>Kantoorthema</vt:lpstr>
      <vt:lpstr>EVOLUTIELEER</vt:lpstr>
      <vt:lpstr>KENNISMAKING 2008</vt:lpstr>
      <vt:lpstr>PowerPoint-presentatie</vt:lpstr>
      <vt:lpstr>PowerPoint-presentatie</vt:lpstr>
      <vt:lpstr>PowerPoint-presentatie</vt:lpstr>
      <vt:lpstr>TOEKOMST VOOR KERKELIJK   PATRIMONIUM  2011</vt:lpstr>
      <vt:lpstr>PowerPoint-presentatie</vt:lpstr>
      <vt:lpstr>2016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EVOLUTIELEER</dc:title>
  <dc:creator>josiane Vanglabeke</dc:creator>
  <cp:lastModifiedBy>Pascal De Wulf</cp:lastModifiedBy>
  <cp:revision>94</cp:revision>
  <cp:lastPrinted>2018-10-23T17:03:30Z</cp:lastPrinted>
  <dcterms:created xsi:type="dcterms:W3CDTF">2018-08-28T11:55:41Z</dcterms:created>
  <dcterms:modified xsi:type="dcterms:W3CDTF">2018-10-27T18:33:11Z</dcterms:modified>
</cp:coreProperties>
</file>