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9" r:id="rId2"/>
    <p:sldId id="256" r:id="rId3"/>
    <p:sldId id="257" r:id="rId4"/>
    <p:sldId id="258" r:id="rId5"/>
    <p:sldId id="259" r:id="rId6"/>
    <p:sldId id="260" r:id="rId7"/>
    <p:sldId id="274" r:id="rId8"/>
    <p:sldId id="261" r:id="rId9"/>
    <p:sldId id="262" r:id="rId10"/>
    <p:sldId id="278" r:id="rId11"/>
    <p:sldId id="263" r:id="rId12"/>
    <p:sldId id="264" r:id="rId13"/>
    <p:sldId id="265" r:id="rId14"/>
    <p:sldId id="267" r:id="rId15"/>
    <p:sldId id="273" r:id="rId16"/>
    <p:sldId id="276" r:id="rId17"/>
    <p:sldId id="283" r:id="rId18"/>
    <p:sldId id="284" r:id="rId19"/>
    <p:sldId id="285" r:id="rId20"/>
    <p:sldId id="290" r:id="rId21"/>
    <p:sldId id="286" r:id="rId22"/>
    <p:sldId id="270" r:id="rId23"/>
    <p:sldId id="277" r:id="rId24"/>
    <p:sldId id="291" r:id="rId25"/>
    <p:sldId id="292" r:id="rId2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61F0B-1DC6-4B38-A986-6785EBCC0DBA}" type="datetimeFigureOut">
              <a:rPr lang="nl-BE" smtClean="0"/>
              <a:t>26/11/2016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5D170-E85F-4D84-AC36-6297243F5D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1690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5D170-E85F-4D84-AC36-6297243F5D5B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142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5D170-E85F-4D84-AC36-6297243F5D5B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537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5D170-E85F-4D84-AC36-6297243F5D5B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605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5D170-E85F-4D84-AC36-6297243F5D5B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5811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5D170-E85F-4D84-AC36-6297243F5D5B}" type="slidenum">
              <a:rPr lang="nl-BE" smtClean="0"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9290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5D170-E85F-4D84-AC36-6297243F5D5B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875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E542-2886-4D6A-BEB8-2474C223503F}" type="datetime1">
              <a:rPr lang="nl-BE" smtClean="0"/>
              <a:t>26/11/2016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379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56F2-9087-4A91-B65B-30F9F60AEDD9}" type="datetime1">
              <a:rPr lang="nl-BE" smtClean="0"/>
              <a:t>26/11/2016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669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E7F5-FCBF-409B-9320-DAB2CE66D389}" type="datetime1">
              <a:rPr lang="nl-BE" smtClean="0"/>
              <a:t>26/11/2016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799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C181-13E6-4CD1-87BC-56AE1DECF2E1}" type="datetime1">
              <a:rPr lang="nl-BE" smtClean="0"/>
              <a:t>26/11/2016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099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25C8-88AA-48EC-A137-302B87DF9E0B}" type="datetime1">
              <a:rPr lang="nl-BE" smtClean="0"/>
              <a:t>26/11/2016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266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30F3-24EC-4456-A8BC-88215D0E38C9}" type="datetime1">
              <a:rPr lang="nl-BE" smtClean="0"/>
              <a:t>26/11/2016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569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9AAB-DE8D-4C80-9264-1E8016F156A4}" type="datetime1">
              <a:rPr lang="nl-BE" smtClean="0"/>
              <a:t>26/11/2016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168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35C7-A796-4080-9DBE-0AD7B92DBA6C}" type="datetime1">
              <a:rPr lang="nl-BE" smtClean="0"/>
              <a:t>26/11/2016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842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47FD-19F8-4571-9A3F-2E33A45B378F}" type="datetime1">
              <a:rPr lang="nl-BE" smtClean="0"/>
              <a:t>26/11/2016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394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AADE-3F2D-461B-B1A6-7A23AA428214}" type="datetime1">
              <a:rPr lang="nl-BE" smtClean="0"/>
              <a:t>26/11/2016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639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DDA0-9678-4C80-B6AF-E206D5CC0EF4}" type="datetime1">
              <a:rPr lang="nl-BE" smtClean="0"/>
              <a:t>26/11/2016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521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88411-E56C-420A-9C29-9F2A04E63CE5}" type="datetime1">
              <a:rPr lang="nl-BE" smtClean="0"/>
              <a:t>26/11/2016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2658-80EB-41FB-9106-2629EA901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294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1</a:t>
            </a:fld>
            <a:endParaRPr lang="nl-BE"/>
          </a:p>
        </p:txBody>
      </p:sp>
      <p:pic>
        <p:nvPicPr>
          <p:cNvPr id="6" name="Tijdelijke aanduiding voor inhou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57" y="739235"/>
            <a:ext cx="5166815" cy="53892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386" y="1407556"/>
            <a:ext cx="4776715" cy="45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8" name="Tekstvak 7"/>
          <p:cNvSpPr txBox="1"/>
          <p:nvPr/>
        </p:nvSpPr>
        <p:spPr>
          <a:xfrm>
            <a:off x="799699" y="1103123"/>
            <a:ext cx="230761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BE" sz="2800" b="1" dirty="0" smtClean="0"/>
              <a:t>RELIGIOSOFT</a:t>
            </a:r>
            <a:endParaRPr lang="nl-BE" sz="2800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3718452" y="1432648"/>
            <a:ext cx="230583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BE" sz="2800" b="1" dirty="0" smtClean="0"/>
              <a:t>RELIGIOPOINT</a:t>
            </a:r>
            <a:endParaRPr lang="nl-BE" sz="2800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2279723" y="5491032"/>
            <a:ext cx="234292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 smtClean="0"/>
              <a:t>KERKBESTUUR</a:t>
            </a:r>
            <a:endParaRPr lang="nl-BE" sz="2800" b="1" dirty="0"/>
          </a:p>
        </p:txBody>
      </p:sp>
      <p:sp>
        <p:nvSpPr>
          <p:cNvPr id="12" name="Tekstvak 11"/>
          <p:cNvSpPr txBox="1"/>
          <p:nvPr/>
        </p:nvSpPr>
        <p:spPr>
          <a:xfrm>
            <a:off x="7037163" y="5496496"/>
            <a:ext cx="232520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2800" b="1" dirty="0" smtClean="0"/>
              <a:t>KERKBESTUUR</a:t>
            </a:r>
            <a:endParaRPr lang="nl-BE" sz="2800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9472405" y="1951338"/>
            <a:ext cx="226467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2800" b="1" dirty="0" smtClean="0"/>
              <a:t>STAD GENT</a:t>
            </a:r>
            <a:endParaRPr lang="nl-BE" sz="2800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9488749" y="1344732"/>
            <a:ext cx="224832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2800" b="1" dirty="0" smtClean="0"/>
              <a:t>BISDOM	</a:t>
            </a:r>
            <a:endParaRPr lang="nl-BE" sz="28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9472405" y="2576095"/>
            <a:ext cx="226467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2800" b="1" dirty="0" smtClean="0"/>
              <a:t>PROVINCIE</a:t>
            </a:r>
            <a:endParaRPr lang="nl-BE" sz="2800" b="1" dirty="0"/>
          </a:p>
        </p:txBody>
      </p:sp>
      <p:sp>
        <p:nvSpPr>
          <p:cNvPr id="21" name="Tekstvak 20"/>
          <p:cNvSpPr txBox="1"/>
          <p:nvPr/>
        </p:nvSpPr>
        <p:spPr>
          <a:xfrm>
            <a:off x="4038600" y="331656"/>
            <a:ext cx="5200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MODERN      TIMES</a:t>
            </a:r>
            <a:endParaRPr lang="nl-BE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993836" y="1535912"/>
            <a:ext cx="137224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 smtClean="0"/>
              <a:t>CKB</a:t>
            </a:r>
            <a:endParaRPr lang="nl-BE" sz="2800" b="1" dirty="0"/>
          </a:p>
        </p:txBody>
      </p:sp>
    </p:spTree>
    <p:extLst>
      <p:ext uri="{BB962C8B-B14F-4D97-AF65-F5344CB8AC3E}">
        <p14:creationId xmlns:p14="http://schemas.microsoft.com/office/powerpoint/2010/main" val="40573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07" y="2486955"/>
            <a:ext cx="2857500" cy="2133600"/>
          </a:xfr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/>
              <a:t>CKB GENT STAD  -  23 NOVEMBER 2016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588113" y="458164"/>
            <a:ext cx="5785998" cy="522491"/>
          </a:xfrm>
        </p:spPr>
        <p:txBody>
          <a:bodyPr/>
          <a:lstStyle/>
          <a:p>
            <a:pPr algn="ctr"/>
            <a:r>
              <a:rPr lang="nl-BE" sz="3600" b="1" dirty="0" smtClean="0">
                <a:solidFill>
                  <a:schemeClr val="tx1"/>
                </a:solidFill>
              </a:rPr>
              <a:t>BUDGET</a:t>
            </a:r>
            <a:r>
              <a:rPr lang="nl-BE" sz="1800" b="1" dirty="0" smtClean="0">
                <a:solidFill>
                  <a:schemeClr val="tx1"/>
                </a:solidFill>
              </a:rPr>
              <a:t> </a:t>
            </a:r>
            <a:endParaRPr lang="nl-BE" sz="3600" b="1" dirty="0">
              <a:solidFill>
                <a:schemeClr val="tx1"/>
              </a:solidFill>
            </a:endParaRPr>
          </a:p>
        </p:txBody>
      </p:sp>
      <p:pic>
        <p:nvPicPr>
          <p:cNvPr id="8" name="Tijdelijke aanduiding voor inhou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107" y="2639355"/>
            <a:ext cx="28575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9" name="Tijdelijke aanduiding voor inhou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932" y="1244998"/>
            <a:ext cx="4471364" cy="4531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736" y="1292761"/>
            <a:ext cx="4460147" cy="443551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2423007" y="1336935"/>
            <a:ext cx="162209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KERKBESTUUR</a:t>
            </a:r>
            <a:endParaRPr lang="nl-BE" b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292783" y="4857889"/>
            <a:ext cx="140088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STAD GENT</a:t>
            </a:r>
            <a:endParaRPr lang="nl-BE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4677015" y="1858922"/>
            <a:ext cx="78872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CKB</a:t>
            </a:r>
            <a:endParaRPr lang="nl-BE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7108646" y="1657886"/>
            <a:ext cx="104475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BISDOM</a:t>
            </a:r>
            <a:endParaRPr lang="nl-BE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9871841" y="2295010"/>
            <a:ext cx="121648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CKB</a:t>
            </a:r>
            <a:endParaRPr lang="nl-BE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10004520" y="4774742"/>
            <a:ext cx="129137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STAD GENT</a:t>
            </a:r>
            <a:endParaRPr lang="nl-BE" b="1" dirty="0"/>
          </a:p>
        </p:txBody>
      </p:sp>
      <p:sp>
        <p:nvSpPr>
          <p:cNvPr id="22" name="PIJL-RECHTS 21"/>
          <p:cNvSpPr/>
          <p:nvPr/>
        </p:nvSpPr>
        <p:spPr>
          <a:xfrm>
            <a:off x="4047290" y="1398346"/>
            <a:ext cx="836719" cy="35252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PIJL-OMLAAG 25"/>
          <p:cNvSpPr/>
          <p:nvPr/>
        </p:nvSpPr>
        <p:spPr>
          <a:xfrm>
            <a:off x="4826617" y="1495451"/>
            <a:ext cx="340248" cy="39240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PIJL-RECHTS 26"/>
          <p:cNvSpPr/>
          <p:nvPr/>
        </p:nvSpPr>
        <p:spPr>
          <a:xfrm>
            <a:off x="5525305" y="1740762"/>
            <a:ext cx="1518061" cy="36015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PIJL-RECHTS 27"/>
          <p:cNvSpPr/>
          <p:nvPr/>
        </p:nvSpPr>
        <p:spPr>
          <a:xfrm>
            <a:off x="8153400" y="1657886"/>
            <a:ext cx="1480205" cy="40207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PIJL-OMLAAG 28"/>
          <p:cNvSpPr/>
          <p:nvPr/>
        </p:nvSpPr>
        <p:spPr>
          <a:xfrm>
            <a:off x="9646449" y="1887860"/>
            <a:ext cx="340248" cy="392409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PIJL-OMLAAG 29"/>
          <p:cNvSpPr/>
          <p:nvPr/>
        </p:nvSpPr>
        <p:spPr>
          <a:xfrm>
            <a:off x="10309958" y="2976448"/>
            <a:ext cx="340248" cy="1796507"/>
          </a:xfrm>
          <a:prstGeom prst="downArrow">
            <a:avLst>
              <a:gd name="adj1" fmla="val 74067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Tekstvak 15"/>
          <p:cNvSpPr txBox="1"/>
          <p:nvPr/>
        </p:nvSpPr>
        <p:spPr>
          <a:xfrm>
            <a:off x="8244172" y="1366686"/>
            <a:ext cx="97947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ADVIES</a:t>
            </a:r>
            <a:endParaRPr lang="nl-BE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9871841" y="5144074"/>
            <a:ext cx="159627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NEEMT AKTE</a:t>
            </a:r>
            <a:endParaRPr lang="nl-BE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3993226" y="1081510"/>
            <a:ext cx="86691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15.09</a:t>
            </a:r>
            <a:endParaRPr lang="nl-BE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5775965" y="1450842"/>
            <a:ext cx="92986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16.09</a:t>
            </a:r>
            <a:endParaRPr lang="nl-BE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9793399" y="2672402"/>
            <a:ext cx="144083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10.10 / 10.11</a:t>
            </a:r>
            <a:endParaRPr lang="nl-BE" b="1" dirty="0"/>
          </a:p>
        </p:txBody>
      </p:sp>
      <p:sp>
        <p:nvSpPr>
          <p:cNvPr id="18" name="Tekstvak 17"/>
          <p:cNvSpPr txBox="1"/>
          <p:nvPr/>
        </p:nvSpPr>
        <p:spPr>
          <a:xfrm>
            <a:off x="8733909" y="5466375"/>
            <a:ext cx="331235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GR NOVEMBER / GR DECEMBER</a:t>
            </a:r>
            <a:endParaRPr lang="nl-BE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3041562" y="5236091"/>
            <a:ext cx="184244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CONTROLE 30.08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36009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MEERJARENPLANWIJZIGING</a:t>
            </a:r>
            <a:endParaRPr lang="nl-BE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MJPW IS GEKOPPELD HETZIJ AAN EEN BUDGETWIJZIGING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HETZIJ AAN EEN NIEUW BUDGET WANNEER DEZE NIET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PASSEN BINNEN HET GOEDGEKEURDE MEERJARENPLAN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MJPW  WORDT MEESTAL SAMEN MET EEN VAN BEIDE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INGEDIEND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13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0636" cy="1325563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MEERJARENPLANWIJZIGING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0636" cy="4351338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u="sng" dirty="0" smtClean="0">
                <a:solidFill>
                  <a:srgbClr val="333399"/>
                </a:solidFill>
              </a:rPr>
              <a:t>OPGELET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MJPW OPGEMAAKT IN 2016 MET EVENTUELE AANPASSINGEN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IN VOLGENDE JAREN (2017-2018-2019)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4400" b="1" u="sng" dirty="0" smtClean="0">
                <a:solidFill>
                  <a:srgbClr val="333399"/>
                </a:solidFill>
              </a:rPr>
              <a:t>NIET HERHALEN </a:t>
            </a:r>
            <a:r>
              <a:rPr lang="fr-BE" sz="3200" b="1" dirty="0" smtClean="0">
                <a:solidFill>
                  <a:srgbClr val="333399"/>
                </a:solidFill>
              </a:rPr>
              <a:t>IN 2017 /2018 / 2019  VOOR ZOVER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HET GAAT OM DEZELFDE ITEMS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996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MEERJARENPLANWIJZIGING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KERKBESTUUR</a:t>
            </a:r>
            <a:endParaRPr lang="nl-BE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NA OVERLEG MET STAD PUSH VANUIT RELIGIOSOFT NAAR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RELIGIOPOINT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AANVULLING MET STRATEGISCHE NOTA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DOSSIER VOLLEDIG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 HANDTEKENINGEN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PENNINGMEESTER EN SECRETARIS EN VOORZITTER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ALLES NAAR CKB</a:t>
            </a:r>
            <a:r>
              <a:rPr lang="fr-BE" sz="3200" b="1" dirty="0" smtClean="0">
                <a:solidFill>
                  <a:srgbClr val="333399"/>
                </a:solidFill>
              </a:rPr>
              <a:t>		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19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MEERJARENPLANWIJZIGING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CKB</a:t>
            </a:r>
            <a:endParaRPr lang="nl-BE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VERZAMELT ALLE ONTVANGEN MJPW / MAAKT BUNDEL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DOSSIER VOLLEDIG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HANDTEKENINGEN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DIENT BUNDEL GELIJKTIJDIG EN GECOORDINEERD IN BIJ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STAD / PROVINCIEGOUVERNEUR / BISDOM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fr-BE" sz="3200" b="1" dirty="0">
                <a:solidFill>
                  <a:srgbClr val="333399"/>
                </a:solidFill>
              </a:rPr>
              <a:t>ADVIES VAN BISDOM BINNEN </a:t>
            </a:r>
            <a:r>
              <a:rPr lang="fr-BE" sz="4000" b="1" u="sng" dirty="0">
                <a:solidFill>
                  <a:srgbClr val="FF0000"/>
                </a:solidFill>
              </a:rPr>
              <a:t>50 D</a:t>
            </a:r>
            <a:r>
              <a:rPr lang="fr-BE" sz="4000" b="1" dirty="0">
                <a:solidFill>
                  <a:srgbClr val="FF0000"/>
                </a:solidFill>
              </a:rPr>
              <a:t> </a:t>
            </a:r>
            <a:r>
              <a:rPr lang="fr-BE" sz="3200" b="1" dirty="0">
                <a:solidFill>
                  <a:srgbClr val="333399"/>
                </a:solidFill>
                <a:sym typeface="Wingdings" panose="05000000000000000000" pitchFamily="2" charset="2"/>
              </a:rPr>
              <a:t>  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STAD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fr-BE" sz="3200" b="1" dirty="0" smtClean="0">
              <a:solidFill>
                <a:srgbClr val="33339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92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MEERJARENPLANWIJZIGING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CKB (2)</a:t>
            </a:r>
            <a:endParaRPr lang="nl-BE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>
                <a:solidFill>
                  <a:srgbClr val="333399"/>
                </a:solidFill>
                <a:sym typeface="Wingdings" panose="05000000000000000000" pitchFamily="2" charset="2"/>
              </a:rPr>
              <a:t>STAD KEURT GOED  BINNEN </a:t>
            </a:r>
            <a:r>
              <a:rPr lang="fr-BE" sz="40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100 </a:t>
            </a:r>
            <a:r>
              <a:rPr lang="fr-BE" sz="40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D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fr-BE" sz="3200" b="1" dirty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			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BESLISSING GEMEENTERAAD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KERKFABRIEK /  </a:t>
            </a:r>
            <a:r>
              <a:rPr lang="fr-BE" sz="3200" b="1" dirty="0">
                <a:solidFill>
                  <a:srgbClr val="333399"/>
                </a:solidFill>
              </a:rPr>
              <a:t>CKB / </a:t>
            </a:r>
            <a:r>
              <a:rPr lang="fr-BE" sz="3200" b="1" dirty="0" smtClean="0">
                <a:solidFill>
                  <a:srgbClr val="333399"/>
                </a:solidFill>
              </a:rPr>
              <a:t>PROVINCIEGOUVERNEUR / </a:t>
            </a:r>
            <a:r>
              <a:rPr lang="fr-BE" sz="3200" b="1" dirty="0">
                <a:solidFill>
                  <a:srgbClr val="333399"/>
                </a:solidFill>
              </a:rPr>
              <a:t>BISDOM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fr-BE" sz="3200" b="1" dirty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fr-BE" sz="3200" b="1" dirty="0" smtClean="0">
              <a:solidFill>
                <a:srgbClr val="33339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15</a:t>
            </a:fld>
            <a:endParaRPr lang="nl-BE"/>
          </a:p>
        </p:txBody>
      </p:sp>
      <p:sp>
        <p:nvSpPr>
          <p:cNvPr id="8" name="PIJL-OMLAAG 7"/>
          <p:cNvSpPr/>
          <p:nvPr/>
        </p:nvSpPr>
        <p:spPr>
          <a:xfrm>
            <a:off x="5611813" y="3067785"/>
            <a:ext cx="484187" cy="933509"/>
          </a:xfrm>
          <a:prstGeom prst="downArrow">
            <a:avLst>
              <a:gd name="adj1" fmla="val 38725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>
              <a:solidFill>
                <a:srgbClr val="333399"/>
              </a:solidFill>
            </a:endParaRPr>
          </a:p>
        </p:txBody>
      </p:sp>
      <p:sp>
        <p:nvSpPr>
          <p:cNvPr id="9" name="PIJL-OMLAAG 8"/>
          <p:cNvSpPr/>
          <p:nvPr/>
        </p:nvSpPr>
        <p:spPr>
          <a:xfrm>
            <a:off x="5611812" y="4594048"/>
            <a:ext cx="484187" cy="649406"/>
          </a:xfrm>
          <a:prstGeom prst="downArrow">
            <a:avLst>
              <a:gd name="adj1" fmla="val 38725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07" y="2486955"/>
            <a:ext cx="2857500" cy="2133600"/>
          </a:xfr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/>
              <a:t>CKB GENT STAD  -  23 NOVEMBER 2016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785617" y="661704"/>
            <a:ext cx="5785998" cy="522491"/>
          </a:xfrm>
        </p:spPr>
        <p:txBody>
          <a:bodyPr/>
          <a:lstStyle/>
          <a:p>
            <a:pPr algn="l"/>
            <a:r>
              <a:rPr lang="nl-BE" sz="3600" b="1" dirty="0" smtClean="0">
                <a:solidFill>
                  <a:schemeClr val="tx1"/>
                </a:solidFill>
              </a:rPr>
              <a:t>MEERJARENPLANWIJZIGING</a:t>
            </a:r>
            <a:endParaRPr lang="nl-BE" sz="3600" b="1" dirty="0">
              <a:solidFill>
                <a:schemeClr val="tx1"/>
              </a:solidFill>
            </a:endParaRPr>
          </a:p>
        </p:txBody>
      </p:sp>
      <p:pic>
        <p:nvPicPr>
          <p:cNvPr id="8" name="Tijdelijke aanduiding voor inhou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107" y="2639355"/>
            <a:ext cx="28575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9" name="Tijdelijke aanduiding voor inhou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46" y="1585438"/>
            <a:ext cx="4471364" cy="4531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811" y="1680963"/>
            <a:ext cx="4460147" cy="443551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1771484" y="1574978"/>
            <a:ext cx="162209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KERKBESTUUR</a:t>
            </a:r>
            <a:endParaRPr lang="nl-BE" b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085174" y="5098734"/>
            <a:ext cx="140088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STAD GENT</a:t>
            </a:r>
            <a:endParaRPr lang="nl-BE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4286046" y="2256244"/>
            <a:ext cx="78872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CKB</a:t>
            </a:r>
            <a:endParaRPr lang="nl-BE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6930189" y="2000671"/>
            <a:ext cx="129494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BISDOM</a:t>
            </a:r>
            <a:endParaRPr lang="nl-BE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10175658" y="5338655"/>
            <a:ext cx="154326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CKB</a:t>
            </a:r>
            <a:endParaRPr lang="nl-BE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10301403" y="2631967"/>
            <a:ext cx="129137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STAD GENT</a:t>
            </a:r>
            <a:endParaRPr lang="nl-BE" b="1" dirty="0"/>
          </a:p>
        </p:txBody>
      </p:sp>
      <p:sp>
        <p:nvSpPr>
          <p:cNvPr id="22" name="PIJL-RECHTS 21"/>
          <p:cNvSpPr/>
          <p:nvPr/>
        </p:nvSpPr>
        <p:spPr>
          <a:xfrm>
            <a:off x="3393577" y="1730903"/>
            <a:ext cx="790530" cy="3060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PIJL-OMLAAG 25"/>
          <p:cNvSpPr/>
          <p:nvPr/>
        </p:nvSpPr>
        <p:spPr>
          <a:xfrm>
            <a:off x="4190516" y="1871481"/>
            <a:ext cx="175699" cy="392409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PIJL-RECHTS 26"/>
          <p:cNvSpPr/>
          <p:nvPr/>
        </p:nvSpPr>
        <p:spPr>
          <a:xfrm>
            <a:off x="5134338" y="2185337"/>
            <a:ext cx="1758340" cy="36015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PIJL-RECHTS 27"/>
          <p:cNvSpPr/>
          <p:nvPr/>
        </p:nvSpPr>
        <p:spPr>
          <a:xfrm>
            <a:off x="8262649" y="2095085"/>
            <a:ext cx="2365166" cy="360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9" name="PIJL-OMLAAG 28"/>
          <p:cNvSpPr/>
          <p:nvPr/>
        </p:nvSpPr>
        <p:spPr>
          <a:xfrm>
            <a:off x="10624137" y="2119491"/>
            <a:ext cx="340248" cy="506985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PIJL-OMLAAG 29"/>
          <p:cNvSpPr/>
          <p:nvPr/>
        </p:nvSpPr>
        <p:spPr>
          <a:xfrm>
            <a:off x="10668467" y="3377198"/>
            <a:ext cx="470982" cy="155634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ekstvak 1"/>
          <p:cNvSpPr txBox="1"/>
          <p:nvPr/>
        </p:nvSpPr>
        <p:spPr>
          <a:xfrm>
            <a:off x="8560027" y="1801191"/>
            <a:ext cx="157666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ADVIES&lt;50 D</a:t>
            </a:r>
            <a:endParaRPr lang="nl-BE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9805520" y="2996666"/>
            <a:ext cx="231773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GOEDKEURING&lt;100 D</a:t>
            </a:r>
            <a:endParaRPr lang="nl-BE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6930189" y="1631339"/>
            <a:ext cx="129494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STAD GENT</a:t>
            </a:r>
            <a:endParaRPr lang="nl-BE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6930189" y="1253199"/>
            <a:ext cx="129494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PROVINCIE</a:t>
            </a:r>
            <a:endParaRPr lang="nl-BE" b="1" dirty="0"/>
          </a:p>
        </p:txBody>
      </p:sp>
      <p:sp>
        <p:nvSpPr>
          <p:cNvPr id="18" name="Tekstvak 17"/>
          <p:cNvSpPr txBox="1"/>
          <p:nvPr/>
        </p:nvSpPr>
        <p:spPr>
          <a:xfrm>
            <a:off x="10149425" y="4958773"/>
            <a:ext cx="156949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KERKBESTUUR</a:t>
            </a:r>
            <a:endParaRPr lang="nl-BE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10168152" y="5718669"/>
            <a:ext cx="1550766" cy="3821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PROVINCIE</a:t>
            </a:r>
            <a:endParaRPr lang="nl-BE" b="1" dirty="0"/>
          </a:p>
        </p:txBody>
      </p:sp>
      <p:sp>
        <p:nvSpPr>
          <p:cNvPr id="21" name="Tekstvak 20"/>
          <p:cNvSpPr txBox="1"/>
          <p:nvPr/>
        </p:nvSpPr>
        <p:spPr>
          <a:xfrm>
            <a:off x="10175658" y="6107208"/>
            <a:ext cx="15432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BISDOM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2768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2396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JAARREKENING 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KERKBESTUUR (1)</a:t>
            </a:r>
            <a:endParaRPr lang="nl-BE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762397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OPMAAK JAARREKENING IN RELIGIOSOFT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PUSH </a:t>
            </a:r>
            <a:r>
              <a:rPr lang="fr-BE" sz="3200" b="1" dirty="0">
                <a:solidFill>
                  <a:srgbClr val="333399"/>
                </a:solidFill>
              </a:rPr>
              <a:t>VAN </a:t>
            </a:r>
            <a:r>
              <a:rPr lang="fr-BE" sz="3200" b="1" u="sng" dirty="0">
                <a:solidFill>
                  <a:srgbClr val="333399"/>
                </a:solidFill>
              </a:rPr>
              <a:t>VERPLICHTE DOCUMENTEN </a:t>
            </a:r>
            <a:r>
              <a:rPr lang="fr-BE" sz="3200" b="1" dirty="0" smtClean="0">
                <a:solidFill>
                  <a:srgbClr val="333399"/>
                </a:solidFill>
              </a:rPr>
              <a:t>NAAR RELIGIOPOINT</a:t>
            </a:r>
            <a:endParaRPr lang="fr-BE" sz="3200" b="1" u="sng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6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JAARREKENING 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KERKBESTUUR (2)</a:t>
            </a:r>
            <a:endParaRPr lang="nl-BE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BE" sz="3200" b="1" dirty="0" smtClean="0">
                <a:solidFill>
                  <a:srgbClr val="333399"/>
                </a:solidFill>
              </a:rPr>
              <a:t>JAARREKENING</a:t>
            </a:r>
            <a:endParaRPr lang="fr-BE" sz="3200" b="1" dirty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BE" sz="3200" b="1" dirty="0">
                <a:solidFill>
                  <a:srgbClr val="333399"/>
                </a:solidFill>
              </a:rPr>
              <a:t>KASTOESTAND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BE" sz="3200" b="1" dirty="0">
                <a:solidFill>
                  <a:srgbClr val="333399"/>
                </a:solidFill>
              </a:rPr>
              <a:t>OVERZICHT INTERNE KREDIETAANPASSINGEN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BE" sz="3200" b="1" dirty="0">
                <a:solidFill>
                  <a:srgbClr val="333399"/>
                </a:solidFill>
              </a:rPr>
              <a:t>GEACTUALISEERDE INVENTARIS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BE" sz="3200" b="1" dirty="0">
                <a:solidFill>
                  <a:srgbClr val="333399"/>
                </a:solidFill>
              </a:rPr>
              <a:t>INVESTERINGSFICHES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BE" sz="3200" b="1" dirty="0">
                <a:solidFill>
                  <a:srgbClr val="333399"/>
                </a:solidFill>
              </a:rPr>
              <a:t>STAAT VAN VERMOGEN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AANVULLING MET </a:t>
            </a:r>
            <a:r>
              <a:rPr lang="fr-BE" sz="3200" b="1" u="sng" dirty="0" smtClean="0">
                <a:solidFill>
                  <a:srgbClr val="333399"/>
                </a:solidFill>
              </a:rPr>
              <a:t>AANVULLENDE NOTA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>
              <a:solidFill>
                <a:srgbClr val="333399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54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793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JAARREKENING 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KERKBESTUUR (3)</a:t>
            </a:r>
            <a:endParaRPr lang="nl-BE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7931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AANVULLING </a:t>
            </a:r>
            <a:r>
              <a:rPr lang="fr-BE" sz="3200" b="1" dirty="0">
                <a:solidFill>
                  <a:srgbClr val="333399"/>
                </a:solidFill>
              </a:rPr>
              <a:t>MET </a:t>
            </a:r>
            <a:r>
              <a:rPr lang="fr-BE" sz="3200" b="1" u="sng" dirty="0" smtClean="0">
                <a:solidFill>
                  <a:srgbClr val="333399"/>
                </a:solidFill>
              </a:rPr>
              <a:t>VERPLICHTE </a:t>
            </a:r>
            <a:r>
              <a:rPr lang="fr-BE" sz="3200" b="1" u="sng" dirty="0">
                <a:solidFill>
                  <a:srgbClr val="333399"/>
                </a:solidFill>
              </a:rPr>
              <a:t>BEWIJSSTUKKEN </a:t>
            </a:r>
            <a:r>
              <a:rPr lang="fr-BE" sz="3200" b="1" dirty="0" smtClean="0">
                <a:solidFill>
                  <a:srgbClr val="333399"/>
                </a:solidFill>
              </a:rPr>
              <a:t>(te </a:t>
            </a:r>
            <a:r>
              <a:rPr lang="fr-BE" sz="3200" b="1" dirty="0" err="1" smtClean="0">
                <a:solidFill>
                  <a:srgbClr val="333399"/>
                </a:solidFill>
              </a:rPr>
              <a:t>scannen</a:t>
            </a:r>
            <a:r>
              <a:rPr lang="fr-BE" sz="3200" b="1" dirty="0" smtClean="0">
                <a:solidFill>
                  <a:srgbClr val="333399"/>
                </a:solidFill>
              </a:rPr>
              <a:t>)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l-BE" sz="3200" b="1" cap="all" dirty="0">
                <a:solidFill>
                  <a:srgbClr val="333399"/>
                </a:solidFill>
              </a:rPr>
              <a:t>uittreksels van alle rekeningen per 31 </a:t>
            </a:r>
            <a:r>
              <a:rPr lang="nl-BE" sz="3200" b="1" cap="all" dirty="0" smtClean="0">
                <a:solidFill>
                  <a:srgbClr val="333399"/>
                </a:solidFill>
              </a:rPr>
              <a:t>december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nl-BE" sz="3200" b="1" cap="all" dirty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l-BE" sz="3200" b="1" cap="all" dirty="0">
                <a:solidFill>
                  <a:srgbClr val="333399"/>
                </a:solidFill>
              </a:rPr>
              <a:t>bij VERDISCONTERING: ALLE </a:t>
            </a:r>
            <a:r>
              <a:rPr lang="nl-BE" sz="3200" b="1" cap="all" dirty="0" smtClean="0">
                <a:solidFill>
                  <a:srgbClr val="333399"/>
                </a:solidFill>
              </a:rPr>
              <a:t>uittreksels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nl-BE" sz="3200" b="1" cap="all" dirty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l-BE" sz="3200" b="1" cap="all" dirty="0" smtClean="0">
                <a:solidFill>
                  <a:srgbClr val="333399"/>
                </a:solidFill>
              </a:rPr>
              <a:t>Uittreksels rekening Privaat Patrimonium per 31.12</a:t>
            </a:r>
          </a:p>
          <a:p>
            <a:pPr marL="0" lvl="0" indent="0">
              <a:buNone/>
            </a:pPr>
            <a:r>
              <a:rPr lang="nl-BE" sz="3200" cap="all" dirty="0" smtClean="0">
                <a:solidFill>
                  <a:srgbClr val="333399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BE" sz="3200" b="1" dirty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>
              <a:solidFill>
                <a:srgbClr val="333399"/>
              </a:solidFill>
            </a:endParaRPr>
          </a:p>
          <a:p>
            <a:pPr marL="0" indent="0">
              <a:buNone/>
            </a:pPr>
            <a:endParaRPr lang="nl-BE" sz="3200" dirty="0"/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BE" sz="3200" b="1" dirty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56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28647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BUDGET/ BUDGETWIJZIGING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KERKBESTUUR</a:t>
            </a:r>
            <a:endParaRPr lang="nl-BE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63392"/>
            <a:ext cx="10515600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NA OVERLEG MET STAD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PUSH VANUIT RELIGIOSOFT NAAR RELIGIOPOINT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AANVULLING MET BELEIDSNOTA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DOSSIER VOLLEDIG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 HANDTEKENINGEN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PENNINGMEESTER EN VOORZITTER EN SECRETARIS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ALLES NAAR CKB</a:t>
            </a:r>
            <a:r>
              <a:rPr lang="fr-BE" sz="3200" b="1" dirty="0" smtClean="0">
                <a:solidFill>
                  <a:srgbClr val="333399"/>
                </a:solidFill>
              </a:rPr>
              <a:t>	</a:t>
            </a:r>
            <a:r>
              <a:rPr lang="fr-BE" sz="3200" b="1" dirty="0" smtClean="0">
                <a:solidFill>
                  <a:srgbClr val="0070C0"/>
                </a:solidFill>
              </a:rPr>
              <a:t>	</a:t>
            </a:r>
            <a:endParaRPr lang="nl-BE" sz="3200" dirty="0">
              <a:solidFill>
                <a:srgbClr val="0070C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393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793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JAARREKENING 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KERKBESTUUR (4)</a:t>
            </a:r>
            <a:endParaRPr lang="nl-BE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7931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endParaRPr lang="nl-BE" sz="3200" b="1" cap="all" dirty="0" smtClean="0">
              <a:solidFill>
                <a:srgbClr val="333399"/>
              </a:solidFill>
            </a:endParaRPr>
          </a:p>
          <a:p>
            <a:pPr lvl="0">
              <a:buFontTx/>
              <a:buChar char="-"/>
            </a:pPr>
            <a:r>
              <a:rPr lang="nl-BE" sz="3200" b="1" cap="all" dirty="0" smtClean="0">
                <a:solidFill>
                  <a:srgbClr val="333399"/>
                </a:solidFill>
              </a:rPr>
              <a:t>Kopie </a:t>
            </a:r>
            <a:r>
              <a:rPr lang="nl-BE" sz="3200" b="1" cap="all" dirty="0">
                <a:solidFill>
                  <a:srgbClr val="333399"/>
                </a:solidFill>
              </a:rPr>
              <a:t>van de rekening van telefonie </a:t>
            </a:r>
            <a:r>
              <a:rPr lang="nl-BE" sz="3200" b="1" cap="all" dirty="0" smtClean="0">
                <a:solidFill>
                  <a:srgbClr val="333399"/>
                </a:solidFill>
              </a:rPr>
              <a:t>(</a:t>
            </a:r>
            <a:r>
              <a:rPr lang="nl-BE" sz="3200" b="1" cap="all" dirty="0" err="1" smtClean="0">
                <a:solidFill>
                  <a:srgbClr val="333399"/>
                </a:solidFill>
              </a:rPr>
              <a:t>telef</a:t>
            </a:r>
            <a:r>
              <a:rPr lang="nl-BE" sz="3200" b="1" cap="all" dirty="0" smtClean="0">
                <a:solidFill>
                  <a:srgbClr val="333399"/>
                </a:solidFill>
              </a:rPr>
              <a:t>/internet)</a:t>
            </a:r>
          </a:p>
          <a:p>
            <a:pPr lvl="0">
              <a:buFontTx/>
              <a:buChar char="-"/>
            </a:pPr>
            <a:endParaRPr lang="nl-BE" sz="3200" cap="all" dirty="0">
              <a:solidFill>
                <a:srgbClr val="333399"/>
              </a:solidFill>
            </a:endParaRPr>
          </a:p>
          <a:p>
            <a:pPr lvl="0">
              <a:buFontTx/>
              <a:buChar char="-"/>
            </a:pPr>
            <a:r>
              <a:rPr lang="nl-BE" sz="3200" b="1" cap="all" dirty="0" smtClean="0">
                <a:solidFill>
                  <a:srgbClr val="333399"/>
                </a:solidFill>
              </a:rPr>
              <a:t>Kopie </a:t>
            </a:r>
            <a:r>
              <a:rPr lang="nl-BE" sz="3200" b="1" cap="all" dirty="0">
                <a:solidFill>
                  <a:srgbClr val="333399"/>
                </a:solidFill>
              </a:rPr>
              <a:t>van belastingen op niet bebouwde percelen </a:t>
            </a:r>
            <a:r>
              <a:rPr lang="nl-BE" sz="3200" b="1" cap="all" dirty="0" smtClean="0">
                <a:solidFill>
                  <a:srgbClr val="333399"/>
                </a:solidFill>
              </a:rPr>
              <a:t>      en/of leegstand</a:t>
            </a:r>
          </a:p>
          <a:p>
            <a:pPr lvl="0">
              <a:buFontTx/>
              <a:buChar char="-"/>
            </a:pPr>
            <a:endParaRPr lang="nl-BE" sz="3200" cap="all" dirty="0">
              <a:solidFill>
                <a:srgbClr val="333399"/>
              </a:solidFill>
            </a:endParaRPr>
          </a:p>
          <a:p>
            <a:pPr marL="0" lvl="0" indent="0">
              <a:buNone/>
            </a:pPr>
            <a:r>
              <a:rPr lang="nl-BE" sz="3200" b="1" cap="all" dirty="0" smtClean="0">
                <a:solidFill>
                  <a:srgbClr val="333399"/>
                </a:solidFill>
              </a:rPr>
              <a:t>- Loonstaten</a:t>
            </a:r>
            <a:r>
              <a:rPr lang="nl-BE" sz="3200" b="1" cap="all" dirty="0">
                <a:solidFill>
                  <a:srgbClr val="333399"/>
                </a:solidFill>
              </a:rPr>
              <a:t>.</a:t>
            </a:r>
            <a:r>
              <a:rPr lang="nl-BE" sz="3200" cap="all" dirty="0">
                <a:solidFill>
                  <a:srgbClr val="333399"/>
                </a:solidFill>
              </a:rPr>
              <a:t> </a:t>
            </a:r>
            <a:endParaRPr lang="fr-BE" sz="3200" b="1" dirty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endParaRPr lang="nl-BE" sz="3200" dirty="0"/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BE" sz="3200" b="1" dirty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07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JAARREKENING 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KERKBESTUUR (5)</a:t>
            </a:r>
            <a:endParaRPr lang="nl-BE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>
                <a:solidFill>
                  <a:srgbClr val="333399"/>
                </a:solidFill>
              </a:rPr>
              <a:t>DOSSIER VOLLEDIG </a:t>
            </a:r>
            <a:r>
              <a:rPr lang="fr-BE" sz="3200" b="1" dirty="0">
                <a:solidFill>
                  <a:srgbClr val="333399"/>
                </a:solidFill>
                <a:sym typeface="Wingdings" panose="05000000000000000000" pitchFamily="2" charset="2"/>
              </a:rPr>
              <a:t>  HANDTEKENINGEN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>
                <a:solidFill>
                  <a:srgbClr val="333399"/>
                </a:solidFill>
                <a:sym typeface="Wingdings" panose="05000000000000000000" pitchFamily="2" charset="2"/>
              </a:rPr>
              <a:t>PENNINGMEESTER EN SECRETARIS EN VOORZITTER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>
                <a:solidFill>
                  <a:srgbClr val="333399"/>
                </a:solidFill>
                <a:sym typeface="Wingdings" panose="05000000000000000000" pitchFamily="2" charset="2"/>
              </a:rPr>
              <a:t> ALLES NAAR CKB</a:t>
            </a:r>
            <a:r>
              <a:rPr lang="fr-BE" sz="3200" b="1" dirty="0">
                <a:solidFill>
                  <a:srgbClr val="333399"/>
                </a:solidFill>
              </a:rPr>
              <a:t>	</a:t>
            </a:r>
            <a:endParaRPr lang="fr-BE" sz="3200" b="1" dirty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	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124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JAARREKENING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STREEFDATA STAD GENT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smtClean="0">
                <a:solidFill>
                  <a:srgbClr val="333399"/>
                </a:solidFill>
                <a:sym typeface="Wingdings" panose="05000000000000000000" pitchFamily="2" charset="2"/>
              </a:rPr>
              <a:t>KF    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CKB 								  1.02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CKB  STAD EN PROVINCIE					  1.03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20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GEMEENTERADEN VAN MAART  / APRIL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20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ADVIES STAD </a:t>
            </a:r>
            <a:r>
              <a:rPr lang="fr-BE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(&lt;50 D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)  PROVINCIE   			 20.05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>
                <a:solidFill>
                  <a:srgbClr val="333399"/>
                </a:solidFill>
                <a:sym typeface="Wingdings" panose="05000000000000000000" pitchFamily="2" charset="2"/>
              </a:rPr>
              <a:t>G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OEDKEURING PROVINCIE </a:t>
            </a:r>
            <a:r>
              <a:rPr lang="fr-BE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(&lt;200 D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)  			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>
                <a:solidFill>
                  <a:srgbClr val="333399"/>
                </a:solidFill>
                <a:sym typeface="Wingdings" panose="05000000000000000000" pitchFamily="2" charset="2"/>
              </a:rPr>
              <a:t>	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			STAD / CKB / KF / BISDOM</a:t>
            </a:r>
            <a:endParaRPr lang="fr-BE" sz="3200" b="1" dirty="0" smtClean="0">
              <a:solidFill>
                <a:srgbClr val="333399"/>
              </a:solidFill>
            </a:endParaRPr>
          </a:p>
        </p:txBody>
      </p:sp>
      <p:sp>
        <p:nvSpPr>
          <p:cNvPr id="4" name="PIJL-OMLAAG 3"/>
          <p:cNvSpPr/>
          <p:nvPr/>
        </p:nvSpPr>
        <p:spPr>
          <a:xfrm>
            <a:off x="1820838" y="5357019"/>
            <a:ext cx="484187" cy="606425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>
              <a:solidFill>
                <a:srgbClr val="333399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/>
              <a:t>CKB GENT STAD  -  23 NOVEMBER 2016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22</a:t>
            </a:fld>
            <a:endParaRPr lang="nl-BE"/>
          </a:p>
        </p:txBody>
      </p:sp>
      <p:sp>
        <p:nvSpPr>
          <p:cNvPr id="7" name="PIJL-RECHTS 6"/>
          <p:cNvSpPr/>
          <p:nvPr/>
        </p:nvSpPr>
        <p:spPr>
          <a:xfrm>
            <a:off x="2429301" y="5478812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682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07" y="2486955"/>
            <a:ext cx="2857500" cy="2133600"/>
          </a:xfr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/>
              <a:t>CKB GENT STAD  -  23 NOVEMBER 2016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497240" y="554671"/>
            <a:ext cx="3197519" cy="522491"/>
          </a:xfrm>
        </p:spPr>
        <p:txBody>
          <a:bodyPr/>
          <a:lstStyle/>
          <a:p>
            <a:pPr algn="ctr"/>
            <a:r>
              <a:rPr lang="nl-BE" sz="3600" b="1" dirty="0" smtClean="0">
                <a:solidFill>
                  <a:schemeClr val="tx1"/>
                </a:solidFill>
              </a:rPr>
              <a:t>JAARREKENING</a:t>
            </a:r>
            <a:endParaRPr lang="nl-BE" sz="3600" b="1" dirty="0">
              <a:solidFill>
                <a:schemeClr val="tx1"/>
              </a:solidFill>
            </a:endParaRPr>
          </a:p>
        </p:txBody>
      </p:sp>
      <p:pic>
        <p:nvPicPr>
          <p:cNvPr id="8" name="Tijdelijke aanduiding voor inhou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107" y="2639355"/>
            <a:ext cx="28575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9" name="Tijdelijke aanduiding voor inhou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67" y="1240382"/>
            <a:ext cx="4471364" cy="4531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100" y="1335907"/>
            <a:ext cx="4460147" cy="443551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2437322" y="1392401"/>
            <a:ext cx="162209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KERKBESTUUR</a:t>
            </a:r>
            <a:endParaRPr lang="nl-BE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4693669" y="1916248"/>
            <a:ext cx="78872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CKB</a:t>
            </a:r>
            <a:endParaRPr lang="nl-BE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10182905" y="5987018"/>
            <a:ext cx="164179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BISDOM</a:t>
            </a:r>
            <a:endParaRPr lang="nl-BE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10192961" y="5639448"/>
            <a:ext cx="161942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CKB</a:t>
            </a:r>
            <a:endParaRPr lang="nl-BE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7204799" y="1656955"/>
            <a:ext cx="129137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STAD GENT</a:t>
            </a:r>
            <a:endParaRPr lang="nl-BE" b="1" dirty="0"/>
          </a:p>
        </p:txBody>
      </p:sp>
      <p:sp>
        <p:nvSpPr>
          <p:cNvPr id="22" name="PIJL-RECHTS 21"/>
          <p:cNvSpPr/>
          <p:nvPr/>
        </p:nvSpPr>
        <p:spPr>
          <a:xfrm>
            <a:off x="4047291" y="1398347"/>
            <a:ext cx="790530" cy="3060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PIJL-OMLAAG 25"/>
          <p:cNvSpPr/>
          <p:nvPr/>
        </p:nvSpPr>
        <p:spPr>
          <a:xfrm>
            <a:off x="4829130" y="1565528"/>
            <a:ext cx="340248" cy="39240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PIJL-RECHTS 26"/>
          <p:cNvSpPr/>
          <p:nvPr/>
        </p:nvSpPr>
        <p:spPr>
          <a:xfrm>
            <a:off x="5525305" y="1740762"/>
            <a:ext cx="1518061" cy="36015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PIJL-RECHTS 27"/>
          <p:cNvSpPr/>
          <p:nvPr/>
        </p:nvSpPr>
        <p:spPr>
          <a:xfrm>
            <a:off x="8514133" y="1778915"/>
            <a:ext cx="2135988" cy="42115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PIJL-OMLAAG 28"/>
          <p:cNvSpPr/>
          <p:nvPr/>
        </p:nvSpPr>
        <p:spPr>
          <a:xfrm>
            <a:off x="10583906" y="1969298"/>
            <a:ext cx="340248" cy="488501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PIJL-OMLAAG 29"/>
          <p:cNvSpPr/>
          <p:nvPr/>
        </p:nvSpPr>
        <p:spPr>
          <a:xfrm>
            <a:off x="10652047" y="3603068"/>
            <a:ext cx="544213" cy="1294968"/>
          </a:xfrm>
          <a:prstGeom prst="downArrow">
            <a:avLst>
              <a:gd name="adj1" fmla="val 33956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ekstvak 1"/>
          <p:cNvSpPr txBox="1"/>
          <p:nvPr/>
        </p:nvSpPr>
        <p:spPr>
          <a:xfrm>
            <a:off x="8633672" y="1495136"/>
            <a:ext cx="157619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ADVIES&lt;50 D</a:t>
            </a:r>
            <a:endParaRPr lang="nl-BE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10182905" y="2479813"/>
            <a:ext cx="130449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PROVINCIE</a:t>
            </a:r>
            <a:endParaRPr lang="nl-BE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9828421" y="2885128"/>
            <a:ext cx="233907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GOEDKEURING&lt;200 D</a:t>
            </a:r>
            <a:endParaRPr lang="nl-BE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10236197" y="4898775"/>
            <a:ext cx="158850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STAD GENT</a:t>
            </a:r>
            <a:endParaRPr lang="nl-BE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10192961" y="5268637"/>
            <a:ext cx="161942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KERKBESTUUR</a:t>
            </a:r>
            <a:endParaRPr lang="nl-BE" b="1" dirty="0"/>
          </a:p>
        </p:txBody>
      </p:sp>
      <p:sp>
        <p:nvSpPr>
          <p:cNvPr id="18" name="Tekstvak 17"/>
          <p:cNvSpPr txBox="1"/>
          <p:nvPr/>
        </p:nvSpPr>
        <p:spPr>
          <a:xfrm>
            <a:off x="7229348" y="1287623"/>
            <a:ext cx="123075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PROVINCIE</a:t>
            </a:r>
            <a:endParaRPr lang="nl-BE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4048235" y="1096063"/>
            <a:ext cx="6687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1.02</a:t>
            </a:r>
            <a:endParaRPr lang="nl-BE" b="1" dirty="0"/>
          </a:p>
        </p:txBody>
      </p:sp>
      <p:sp>
        <p:nvSpPr>
          <p:cNvPr id="21" name="Tekstvak 20"/>
          <p:cNvSpPr txBox="1"/>
          <p:nvPr/>
        </p:nvSpPr>
        <p:spPr>
          <a:xfrm>
            <a:off x="6000092" y="1427480"/>
            <a:ext cx="61834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1.03</a:t>
            </a:r>
            <a:endParaRPr lang="nl-BE" b="1" dirty="0"/>
          </a:p>
        </p:txBody>
      </p:sp>
      <p:sp>
        <p:nvSpPr>
          <p:cNvPr id="23" name="Tekstvak 22"/>
          <p:cNvSpPr txBox="1"/>
          <p:nvPr/>
        </p:nvSpPr>
        <p:spPr>
          <a:xfrm>
            <a:off x="8943519" y="1159532"/>
            <a:ext cx="70785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20.05</a:t>
            </a:r>
            <a:endParaRPr lang="nl-BE" b="1" dirty="0"/>
          </a:p>
        </p:txBody>
      </p:sp>
      <p:sp>
        <p:nvSpPr>
          <p:cNvPr id="24" name="Tekstvak 23"/>
          <p:cNvSpPr txBox="1"/>
          <p:nvPr/>
        </p:nvSpPr>
        <p:spPr>
          <a:xfrm>
            <a:off x="10548842" y="3275183"/>
            <a:ext cx="77282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799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537073"/>
              </p:ext>
            </p:extLst>
          </p:nvPr>
        </p:nvGraphicFramePr>
        <p:xfrm>
          <a:off x="1078172" y="300251"/>
          <a:ext cx="10058400" cy="615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  <a:gridCol w="3352800"/>
              </a:tblGrid>
              <a:tr h="6550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l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l-BE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STREEFDATA </a:t>
                      </a:r>
                      <a:r>
                        <a:rPr lang="nl-BE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BUDGETWIJZIGING</a:t>
                      </a:r>
                      <a:endParaRPr lang="nl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l-BE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BE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STREEFDATA BUDGET</a:t>
                      </a:r>
                      <a:endParaRPr lang="nl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OVERDRACHTEN 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VORIGE DIENSTJAREN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 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KF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KF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RELIGIOSOFT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l-BE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B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15.05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15.05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CONTROLE  STAD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KF PUSH 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RELIGIOPOINT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15.06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30.08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25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RELIGIOPOINT KF 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CKB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30.06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15.09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2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CKB 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BISDOM VOOR ADVIES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BISDOM ADVIES 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CKB </a:t>
                      </a:r>
                      <a:r>
                        <a:rPr lang="nl-B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15.08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16.09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7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CKB ( BW + ADVIES)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STAD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 NEEMT AKTE 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 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OKTOBER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CKB (BW + ADVIES)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STAD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 NEEMT AKTE 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 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CKB ( B + ADVIES)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STAD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 NEEMT AKTE 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 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CKB (B + ADVIES)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STAD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 NEEMT AKTE </a:t>
                      </a: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 </a:t>
                      </a: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DECEMBER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10.09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10.10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10.10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10.11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24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146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51666"/>
            <a:ext cx="10515600" cy="5844417"/>
          </a:xfrm>
        </p:spPr>
        <p:txBody>
          <a:bodyPr/>
          <a:lstStyle/>
          <a:p>
            <a:endParaRPr lang="nl-BE" dirty="0" smtClean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25</a:t>
            </a:fld>
            <a:endParaRPr lang="nl-BE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72521"/>
              </p:ext>
            </p:extLst>
          </p:nvPr>
        </p:nvGraphicFramePr>
        <p:xfrm>
          <a:off x="1105469" y="1257976"/>
          <a:ext cx="9990161" cy="4327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3513"/>
                <a:gridCol w="4216648"/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STREEFDATA INDIENEN REKENING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KF    </a:t>
                      </a:r>
                      <a:r>
                        <a:rPr lang="fr-BE" sz="14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 CKB 	</a:t>
                      </a:r>
                      <a:endParaRPr lang="nl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</a:rPr>
                        <a:t>1.02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CKB </a:t>
                      </a:r>
                      <a:r>
                        <a:rPr lang="fr-BE" sz="14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 STAD EN PROVINCIE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GEMEENTERADEN VAN MAART  / APRIL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</a:rPr>
                        <a:t>1.03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ADVIES STAD (&lt;50 D) </a:t>
                      </a:r>
                      <a:r>
                        <a:rPr lang="fr-BE" sz="14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 PROVINCIE   </a:t>
                      </a:r>
                      <a:endParaRPr lang="nl-B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</a:rPr>
                        <a:t>20.05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GOEDKEURING PROVINCIE (&lt;200 D)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 		</a:t>
                      </a:r>
                      <a:endParaRPr lang="nl-BE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STAD / CKB / KF / BISDOM	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PIJL-OMLAAG 6"/>
          <p:cNvSpPr/>
          <p:nvPr/>
        </p:nvSpPr>
        <p:spPr>
          <a:xfrm>
            <a:off x="6065838" y="12184063"/>
            <a:ext cx="190500" cy="2667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nl-BE"/>
          </a:p>
        </p:txBody>
      </p:sp>
      <p:sp>
        <p:nvSpPr>
          <p:cNvPr id="8" name="PIJL-OMLAAG 7"/>
          <p:cNvSpPr/>
          <p:nvPr/>
        </p:nvSpPr>
        <p:spPr>
          <a:xfrm>
            <a:off x="2220320" y="4523949"/>
            <a:ext cx="304516" cy="55301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468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BUDGET/ BUDGETWIJZIGING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CKB (1)</a:t>
            </a:r>
            <a:endParaRPr lang="nl-BE" dirty="0">
              <a:solidFill>
                <a:srgbClr val="3333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lnSpc>
                <a:spcPct val="100000"/>
              </a:lnSpc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VERZAMELT ALLE ONTVANGEN B / BW</a:t>
            </a:r>
          </a:p>
          <a:p>
            <a:pPr marL="609600" indent="-609600">
              <a:lnSpc>
                <a:spcPct val="100000"/>
              </a:lnSpc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MAAKT BUNDEL MET ALLE B / BW</a:t>
            </a:r>
          </a:p>
          <a:p>
            <a:pPr marL="609600" indent="-609600">
              <a:lnSpc>
                <a:spcPct val="100000"/>
              </a:lnSpc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DOSSIER VOLLEDIG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HANDTEKENINGEN</a:t>
            </a:r>
          </a:p>
          <a:p>
            <a:pPr marL="609600" indent="-609600">
              <a:lnSpc>
                <a:spcPct val="100000"/>
              </a:lnSpc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VOORZITTER EN SECRETARIS</a:t>
            </a:r>
          </a:p>
          <a:p>
            <a:pPr marL="609600" indent="-609600">
              <a:lnSpc>
                <a:spcPct val="100000"/>
              </a:lnSpc>
              <a:buNone/>
            </a:pPr>
            <a:endParaRPr lang="fr-BE" sz="32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lnSpc>
                <a:spcPct val="100000"/>
              </a:lnSpc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BUNDEL NAAR BISDOM VOOR ADVIES</a:t>
            </a:r>
            <a:endParaRPr lang="fr-BE" sz="3200" b="1" dirty="0" smtClean="0">
              <a:solidFill>
                <a:srgbClr val="33339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97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BUDGET/ BUDGETWIJZIGING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CKB (2</a:t>
            </a:r>
            <a:r>
              <a:rPr lang="fr-B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BE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625919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ADVIES VAN BISDOM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CKB</a:t>
            </a:r>
          </a:p>
          <a:p>
            <a:pPr marL="609600" indent="-609600"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VERZAMELT ALLE B / BW MET ADVIEZEN</a:t>
            </a:r>
          </a:p>
          <a:p>
            <a:pPr marL="609600" indent="-609600"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MAAKT BUNDEL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</a:t>
            </a:r>
            <a:r>
              <a:rPr lang="fr-BE" sz="3200" b="1" dirty="0" smtClean="0">
                <a:solidFill>
                  <a:srgbClr val="333399"/>
                </a:solidFill>
              </a:rPr>
              <a:t>DOSSIER VOLLEDIG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HANDTEKENINGEN</a:t>
            </a:r>
          </a:p>
          <a:p>
            <a:pPr marL="609600" indent="-609600"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VOORZITTER EN SECRETARIS</a:t>
            </a:r>
          </a:p>
          <a:p>
            <a:pPr marL="609600" indent="-609600">
              <a:buNone/>
            </a:pPr>
            <a:endParaRPr lang="fr-BE" sz="32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BUNDEL NAAR STAD DIE AKTE NEEMT</a:t>
            </a:r>
            <a:endParaRPr lang="fr-BE" sz="3200" b="1" dirty="0" smtClean="0">
              <a:solidFill>
                <a:srgbClr val="33339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09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BUDGETWIJZIGING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STREEFDATA STAD GENT (1</a:t>
            </a:r>
            <a:r>
              <a:rPr lang="fr-B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OVERDRACHT VORIGE DIENSTJAREN</a:t>
            </a:r>
          </a:p>
          <a:p>
            <a:pPr marL="609600" indent="-609600"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STAD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  KF							30.04</a:t>
            </a:r>
          </a:p>
          <a:p>
            <a:pPr marL="609600" indent="-609600"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KF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RELIGIOSOFT						15.05</a:t>
            </a:r>
          </a:p>
          <a:p>
            <a:pPr marL="609600" indent="-609600"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NA CONTROLE  STAD 						15.06</a:t>
            </a:r>
          </a:p>
          <a:p>
            <a:pPr marL="609600" indent="-609600"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KF PUSH  RELIGIOPOINT					30.06</a:t>
            </a:r>
            <a:endParaRPr lang="fr-BE" sz="3200" b="1" dirty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RELIGIOPOINT KF  CKB </a:t>
            </a:r>
          </a:p>
          <a:p>
            <a:pPr marL="609600" indent="-609600"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62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BUDGETWIJZIGING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STREEFDATA STAD GENT (2</a:t>
            </a:r>
            <a:r>
              <a:rPr lang="fr-B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87857"/>
            <a:ext cx="10515600" cy="455835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CKB  BISDOM VOOR ADVIES	  			 15.08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BISDOM ADVIES  CKB</a:t>
            </a: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CKB (BW + ADVIES)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STAD</a:t>
            </a:r>
            <a:r>
              <a:rPr lang="fr-BE" sz="3200" b="1" dirty="0" smtClean="0">
                <a:solidFill>
                  <a:srgbClr val="333399"/>
                </a:solidFill>
              </a:rPr>
              <a:t>					  10.09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STAD NEEMT AKTE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GEMEENTRAAD OKTOBER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of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CKB (BW + ADVIES)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STAD</a:t>
            </a:r>
            <a:r>
              <a:rPr lang="fr-BE" sz="3200" b="1" dirty="0" smtClean="0">
                <a:solidFill>
                  <a:srgbClr val="333399"/>
                </a:solidFill>
              </a:rPr>
              <a:t>					  10.10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STAD NEEMT AKTE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</a:t>
            </a:r>
            <a:r>
              <a:rPr lang="fr-BE" sz="3200" b="1" dirty="0">
                <a:solidFill>
                  <a:srgbClr val="333399"/>
                </a:solidFill>
                <a:sym typeface="Wingdings" panose="05000000000000000000" pitchFamily="2" charset="2"/>
              </a:rPr>
              <a:t>GEMEENTRAAD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NOVEMBER</a:t>
            </a:r>
            <a:endParaRPr lang="nl-BE" sz="3200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nl-BE" sz="3200" dirty="0">
              <a:solidFill>
                <a:srgbClr val="33339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868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07" y="2486955"/>
            <a:ext cx="2857500" cy="2133600"/>
          </a:xfr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/>
              <a:t>CKB GENT STAD  -  23 NOVEMBER 2016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588113" y="458164"/>
            <a:ext cx="5785998" cy="522491"/>
          </a:xfrm>
        </p:spPr>
        <p:txBody>
          <a:bodyPr/>
          <a:lstStyle/>
          <a:p>
            <a:pPr algn="ctr"/>
            <a:r>
              <a:rPr lang="nl-BE" sz="3600" b="1" dirty="0" smtClean="0">
                <a:solidFill>
                  <a:schemeClr val="tx1"/>
                </a:solidFill>
              </a:rPr>
              <a:t>BUDGETWIJZIGING</a:t>
            </a:r>
            <a:endParaRPr lang="nl-BE" sz="3600" b="1" dirty="0">
              <a:solidFill>
                <a:schemeClr val="tx1"/>
              </a:solidFill>
            </a:endParaRPr>
          </a:p>
        </p:txBody>
      </p:sp>
      <p:pic>
        <p:nvPicPr>
          <p:cNvPr id="8" name="Tijdelijke aanduiding voor inhou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107" y="2639355"/>
            <a:ext cx="28575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9" name="Tijdelijke aanduiding voor inhou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817" y="1260748"/>
            <a:ext cx="4471364" cy="4531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736" y="1292761"/>
            <a:ext cx="4460147" cy="443551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2423007" y="1336935"/>
            <a:ext cx="162209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KERKBESTUUR</a:t>
            </a:r>
            <a:endParaRPr lang="nl-BE" b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292783" y="4857889"/>
            <a:ext cx="140088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STAD GENT</a:t>
            </a:r>
            <a:endParaRPr lang="nl-BE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4677015" y="1858922"/>
            <a:ext cx="78872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CKB</a:t>
            </a:r>
            <a:endParaRPr lang="nl-BE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7108646" y="1657886"/>
            <a:ext cx="104475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BISDOM</a:t>
            </a:r>
            <a:endParaRPr lang="nl-BE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9793786" y="2295010"/>
            <a:ext cx="136942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CKB</a:t>
            </a:r>
            <a:endParaRPr lang="nl-BE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9871841" y="5083737"/>
            <a:ext cx="129137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STAD GENT</a:t>
            </a:r>
            <a:endParaRPr lang="nl-BE" b="1" dirty="0"/>
          </a:p>
        </p:txBody>
      </p:sp>
      <p:sp>
        <p:nvSpPr>
          <p:cNvPr id="22" name="PIJL-RECHTS 21"/>
          <p:cNvSpPr/>
          <p:nvPr/>
        </p:nvSpPr>
        <p:spPr>
          <a:xfrm>
            <a:off x="4110380" y="1390543"/>
            <a:ext cx="941250" cy="3157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PIJL-OMLAAG 25"/>
          <p:cNvSpPr/>
          <p:nvPr/>
        </p:nvSpPr>
        <p:spPr>
          <a:xfrm>
            <a:off x="4996741" y="1474218"/>
            <a:ext cx="340248" cy="39240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PIJL-RECHTS 26"/>
          <p:cNvSpPr/>
          <p:nvPr/>
        </p:nvSpPr>
        <p:spPr>
          <a:xfrm>
            <a:off x="5525305" y="1740762"/>
            <a:ext cx="1518061" cy="36015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PIJL-RECHTS 27"/>
          <p:cNvSpPr/>
          <p:nvPr/>
        </p:nvSpPr>
        <p:spPr>
          <a:xfrm>
            <a:off x="8153400" y="1657886"/>
            <a:ext cx="1480205" cy="40207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PIJL-OMLAAG 28"/>
          <p:cNvSpPr/>
          <p:nvPr/>
        </p:nvSpPr>
        <p:spPr>
          <a:xfrm>
            <a:off x="9646449" y="1887860"/>
            <a:ext cx="340248" cy="392409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PIJL-OMLAAG 29"/>
          <p:cNvSpPr/>
          <p:nvPr/>
        </p:nvSpPr>
        <p:spPr>
          <a:xfrm>
            <a:off x="10308374" y="3008687"/>
            <a:ext cx="340248" cy="1941472"/>
          </a:xfrm>
          <a:prstGeom prst="downArrow">
            <a:avLst>
              <a:gd name="adj1" fmla="val 74067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Tekstvak 15"/>
          <p:cNvSpPr txBox="1"/>
          <p:nvPr/>
        </p:nvSpPr>
        <p:spPr>
          <a:xfrm>
            <a:off x="8244172" y="1366686"/>
            <a:ext cx="97947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ADVIES</a:t>
            </a:r>
            <a:endParaRPr lang="nl-BE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9747676" y="5488313"/>
            <a:ext cx="159627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NEEMT AKTE</a:t>
            </a:r>
            <a:endParaRPr lang="nl-BE" b="1" dirty="0"/>
          </a:p>
        </p:txBody>
      </p:sp>
      <p:sp>
        <p:nvSpPr>
          <p:cNvPr id="18" name="Tekstvak 17"/>
          <p:cNvSpPr txBox="1"/>
          <p:nvPr/>
        </p:nvSpPr>
        <p:spPr>
          <a:xfrm>
            <a:off x="4110380" y="1078271"/>
            <a:ext cx="9108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30.06</a:t>
            </a:r>
            <a:endParaRPr lang="nl-BE" b="1" dirty="0"/>
          </a:p>
        </p:txBody>
      </p:sp>
      <p:sp>
        <p:nvSpPr>
          <p:cNvPr id="20" name="Tekstvak 19"/>
          <p:cNvSpPr txBox="1"/>
          <p:nvPr/>
        </p:nvSpPr>
        <p:spPr>
          <a:xfrm flipH="1">
            <a:off x="5841675" y="1441084"/>
            <a:ext cx="76845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15.08</a:t>
            </a:r>
            <a:endParaRPr lang="nl-BE" b="1" dirty="0"/>
          </a:p>
        </p:txBody>
      </p:sp>
      <p:sp>
        <p:nvSpPr>
          <p:cNvPr id="31" name="Tekstvak 30"/>
          <p:cNvSpPr txBox="1"/>
          <p:nvPr/>
        </p:nvSpPr>
        <p:spPr>
          <a:xfrm>
            <a:off x="9793786" y="2639355"/>
            <a:ext cx="136942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10.09/10.10</a:t>
            </a:r>
            <a:endParaRPr lang="nl-BE" b="1" dirty="0"/>
          </a:p>
        </p:txBody>
      </p:sp>
      <p:sp>
        <p:nvSpPr>
          <p:cNvPr id="32" name="Tekstvak 31"/>
          <p:cNvSpPr txBox="1"/>
          <p:nvPr/>
        </p:nvSpPr>
        <p:spPr>
          <a:xfrm>
            <a:off x="8857398" y="5908732"/>
            <a:ext cx="309127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GR OKTOBER / GR NOVEMBER</a:t>
            </a:r>
            <a:endParaRPr lang="nl-BE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684091" y="5248481"/>
            <a:ext cx="248277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OVERDRACHTEN 30.04</a:t>
            </a:r>
            <a:endParaRPr lang="nl-BE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821418" y="5694105"/>
            <a:ext cx="20095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 smtClean="0"/>
              <a:t>CONTROLE 15.06 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3636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STREEFDATA STAD GENT (1</a:t>
            </a:r>
            <a:r>
              <a:rPr lang="fr-B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>
              <a:lnSpc>
                <a:spcPct val="100000"/>
              </a:lnSpc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KF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RELIGIOSOFT						15.05</a:t>
            </a:r>
          </a:p>
          <a:p>
            <a:pPr marL="609600" indent="-609600">
              <a:lnSpc>
                <a:spcPct val="100000"/>
              </a:lnSpc>
              <a:buNone/>
            </a:pPr>
            <a:endParaRPr lang="fr-BE" sz="32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lnSpc>
                <a:spcPct val="100000"/>
              </a:lnSpc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NA CONTROLE  STAD 						30.08</a:t>
            </a:r>
          </a:p>
          <a:p>
            <a:pPr marL="609600" indent="-609600">
              <a:lnSpc>
                <a:spcPct val="100000"/>
              </a:lnSpc>
              <a:buNone/>
            </a:pPr>
            <a:endParaRPr lang="fr-BE" sz="32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lnSpc>
                <a:spcPct val="100000"/>
              </a:lnSpc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KF PUSH  RELIGIOPOINT					15.09</a:t>
            </a:r>
          </a:p>
          <a:p>
            <a:pPr marL="609600" indent="-609600">
              <a:lnSpc>
                <a:spcPct val="100000"/>
              </a:lnSpc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RELIGIOPOINT KF  CKB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72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b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STREEFDATA STAD GENT (2</a:t>
            </a:r>
            <a:r>
              <a:rPr lang="fr-B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CKB  BISDOM VOOR ADVIES   				16.09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  <a:sym typeface="Wingdings" panose="05000000000000000000" pitchFamily="2" charset="2"/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BISDOM ADVIES  CKB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endParaRPr lang="fr-BE" sz="3200" b="1" dirty="0" smtClean="0">
              <a:solidFill>
                <a:srgbClr val="333399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CKB (B + ADVIES)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STAD</a:t>
            </a:r>
            <a:r>
              <a:rPr lang="fr-BE" sz="3200" b="1" dirty="0" smtClean="0">
                <a:solidFill>
                  <a:srgbClr val="333399"/>
                </a:solidFill>
              </a:rPr>
              <a:t>					10.10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STAD NEEMT AKTE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GEMEENTERAAD NOVEMBER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of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CKB (B + ADVIES)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STAD			</a:t>
            </a:r>
            <a:r>
              <a:rPr lang="fr-BE" sz="3200" b="1" dirty="0" smtClean="0">
                <a:solidFill>
                  <a:srgbClr val="333399"/>
                </a:solidFill>
              </a:rPr>
              <a:t>		 10.11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rgbClr val="333399"/>
                </a:solidFill>
              </a:rPr>
              <a:t>STAD NEEMT AKTE </a:t>
            </a:r>
            <a:r>
              <a:rPr lang="fr-BE" sz="3200" b="1" dirty="0" smtClean="0">
                <a:solidFill>
                  <a:srgbClr val="333399"/>
                </a:solidFill>
                <a:sym typeface="Wingdings" panose="05000000000000000000" pitchFamily="2" charset="2"/>
              </a:rPr>
              <a:t> GEMEENTERAAD DECEMBER</a:t>
            </a:r>
            <a:r>
              <a:rPr lang="fr-BE" sz="3200" b="1" dirty="0" smtClean="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CKB GENT STAD  -  23 NOVEMBER 2016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2658-80EB-41FB-9106-2629EA901CB3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18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644</Words>
  <Application>Microsoft Office PowerPoint</Application>
  <PresentationFormat>Breedbeeld</PresentationFormat>
  <Paragraphs>401</Paragraphs>
  <Slides>25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2" baseType="lpstr">
      <vt:lpstr>Aharoni</vt:lpstr>
      <vt:lpstr>Arial</vt:lpstr>
      <vt:lpstr>Calibri</vt:lpstr>
      <vt:lpstr>Calibri Light</vt:lpstr>
      <vt:lpstr>Times New Roman</vt:lpstr>
      <vt:lpstr>Wingdings</vt:lpstr>
      <vt:lpstr>Kantoorthema</vt:lpstr>
      <vt:lpstr>PowerPoint-presentatie</vt:lpstr>
      <vt:lpstr>BUDGET/ BUDGETWIJZIGING KERKBESTUUR</vt:lpstr>
      <vt:lpstr>BUDGET/ BUDGETWIJZIGING CKB (1)</vt:lpstr>
      <vt:lpstr>BUDGET/ BUDGETWIJZIGING CKB (2)</vt:lpstr>
      <vt:lpstr>BUDGETWIJZIGING STREEFDATA STAD GENT (1)</vt:lpstr>
      <vt:lpstr>BUDGETWIJZIGING STREEFDATA STAD GENT (2)</vt:lpstr>
      <vt:lpstr>PowerPoint-presentatie</vt:lpstr>
      <vt:lpstr>BUDGET STREEFDATA STAD GENT (1)</vt:lpstr>
      <vt:lpstr>BUDGET STREEFDATA STAD GENT (2)</vt:lpstr>
      <vt:lpstr>PowerPoint-presentatie</vt:lpstr>
      <vt:lpstr>MEERJARENPLANWIJZIGING</vt:lpstr>
      <vt:lpstr>MEERJARENPLANWIJZIGING</vt:lpstr>
      <vt:lpstr>MEERJARENPLANWIJZIGING KERKBESTUUR</vt:lpstr>
      <vt:lpstr>MEERJARENPLANWIJZIGING CKB</vt:lpstr>
      <vt:lpstr>MEERJARENPLANWIJZIGING CKB (2)</vt:lpstr>
      <vt:lpstr>PowerPoint-presentatie</vt:lpstr>
      <vt:lpstr>JAARREKENING  KERKBESTUUR (1)</vt:lpstr>
      <vt:lpstr>JAARREKENING  KERKBESTUUR (2)</vt:lpstr>
      <vt:lpstr>JAARREKENING  KERKBESTUUR (3)</vt:lpstr>
      <vt:lpstr>JAARREKENING  KERKBESTUUR (4)</vt:lpstr>
      <vt:lpstr>JAARREKENING  KERKBESTUUR (5)</vt:lpstr>
      <vt:lpstr>JAARREKENING STREEFDATA STAD GENT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BUDGET/ BUDGETWIJZIGING KERKBESTUUR</dc:title>
  <dc:creator>josiane Vanglabeke</dc:creator>
  <cp:lastModifiedBy>josiane Vanglabeke</cp:lastModifiedBy>
  <cp:revision>101</cp:revision>
  <dcterms:created xsi:type="dcterms:W3CDTF">2016-09-29T10:26:39Z</dcterms:created>
  <dcterms:modified xsi:type="dcterms:W3CDTF">2016-11-26T17:38:30Z</dcterms:modified>
</cp:coreProperties>
</file>